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59.jpg" ContentType="image/gif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2" r:id="rId3"/>
    <p:sldId id="309" r:id="rId4"/>
    <p:sldId id="273" r:id="rId5"/>
    <p:sldId id="276" r:id="rId6"/>
    <p:sldId id="277" r:id="rId7"/>
    <p:sldId id="278" r:id="rId8"/>
    <p:sldId id="279" r:id="rId9"/>
    <p:sldId id="280" r:id="rId10"/>
    <p:sldId id="282" r:id="rId11"/>
    <p:sldId id="281" r:id="rId12"/>
    <p:sldId id="283" r:id="rId13"/>
    <p:sldId id="287" r:id="rId14"/>
    <p:sldId id="288" r:id="rId15"/>
    <p:sldId id="289" r:id="rId16"/>
    <p:sldId id="290" r:id="rId17"/>
    <p:sldId id="291" r:id="rId18"/>
    <p:sldId id="292" r:id="rId19"/>
    <p:sldId id="263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296" r:id="rId30"/>
    <p:sldId id="307" r:id="rId31"/>
    <p:sldId id="308" r:id="rId32"/>
    <p:sldId id="270" r:id="rId33"/>
    <p:sldId id="257" r:id="rId34"/>
    <p:sldId id="286" r:id="rId3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F25"/>
    <a:srgbClr val="C0F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87" autoAdjust="0"/>
    <p:restoredTop sz="53645" autoAdjust="0"/>
  </p:normalViewPr>
  <p:slideViewPr>
    <p:cSldViewPr>
      <p:cViewPr varScale="1">
        <p:scale>
          <a:sx n="75" d="100"/>
          <a:sy n="75" d="100"/>
        </p:scale>
        <p:origin x="896" y="16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2/5/21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2/5/21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2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16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27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93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49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51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61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51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74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98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8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2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7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74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55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17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96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53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3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36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893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85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01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93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84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1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991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8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19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66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5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54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15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37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2/5/21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2/5/21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2/5/21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2/5/21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2/5/21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2/5/21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2/5/21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2/5/21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2/5/21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2/5/21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2/5/21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7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10" Type="http://schemas.openxmlformats.org/officeDocument/2006/relationships/image" Target="../media/image2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/>
          <a:lstStyle/>
          <a:p>
            <a:r>
              <a:rPr lang="en-US" sz="5600" dirty="0">
                <a:solidFill>
                  <a:schemeClr val="accent5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Math?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37160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FFFF00"/>
                </a:solidFill>
                <a:latin typeface="Chalkduster" panose="03050602040202020205" pitchFamily="66" charset="77"/>
              </a:rPr>
              <a:t>Yuliya </a:t>
            </a:r>
            <a:r>
              <a:rPr lang="en-US" sz="2800" dirty="0" err="1">
                <a:solidFill>
                  <a:srgbClr val="FFFF00"/>
                </a:solidFill>
                <a:latin typeface="Chalkduster" panose="03050602040202020205" pitchFamily="66" charset="77"/>
              </a:rPr>
              <a:t>Gorb</a:t>
            </a:r>
            <a:endParaRPr lang="en-US" sz="2800" dirty="0">
              <a:solidFill>
                <a:srgbClr val="FFFF00"/>
              </a:solidFill>
              <a:latin typeface="Chalkduster" panose="03050602040202020205" pitchFamily="66" charset="77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latin typeface="Chalkduster" panose="03050602040202020205" pitchFamily="66" charset="77"/>
              </a:rPr>
              <a:t>Program Director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latin typeface="Chalkduster" panose="03050602040202020205" pitchFamily="66" charset="77"/>
              </a:rPr>
              <a:t>Division of Mathematical Sciences, NSF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774C0-A092-294B-B979-4D3ACC671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012" y="5334000"/>
            <a:ext cx="957033" cy="9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2A6-462B-4041-894F-5F239835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9905998" cy="4267200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Increase your earning potential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Gain job security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Get health insurance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Learn a valuable skill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Create and maintain networking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FFFF00"/>
                </a:solidFill>
                <a:latin typeface="Chalkduster" panose="03050602040202020205" pitchFamily="66" charset="77"/>
              </a:rPr>
              <a:t>Become more financially fit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Expand your career options</a:t>
            </a:r>
            <a:endParaRPr lang="en-US" b="1" dirty="0">
              <a:solidFill>
                <a:srgbClr val="FFFF00"/>
              </a:solidFill>
              <a:latin typeface="Chalkduster" panose="03050602040202020205" pitchFamily="66" charset="77"/>
            </a:endParaRP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Broaden your horizons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7C06-C318-E745-B6E6-B5B5C0F18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93" y="333365"/>
            <a:ext cx="957033" cy="96203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3D30BC3-E10D-E44F-BB32-DBD618514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to go to a University?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 </a:t>
            </a:r>
          </a:p>
        </p:txBody>
      </p:sp>
      <p:sp>
        <p:nvSpPr>
          <p:cNvPr id="22" name="Google Shape;382;p38">
            <a:extLst>
              <a:ext uri="{FF2B5EF4-FFF2-40B4-BE49-F238E27FC236}">
                <a16:creationId xmlns:a16="http://schemas.microsoft.com/office/drawing/2014/main" id="{9A457772-B800-D046-8E92-50E1AC04A6F5}"/>
              </a:ext>
            </a:extLst>
          </p:cNvPr>
          <p:cNvSpPr/>
          <p:nvPr/>
        </p:nvSpPr>
        <p:spPr>
          <a:xfrm>
            <a:off x="1050168" y="186252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382;p38">
            <a:extLst>
              <a:ext uri="{FF2B5EF4-FFF2-40B4-BE49-F238E27FC236}">
                <a16:creationId xmlns:a16="http://schemas.microsoft.com/office/drawing/2014/main" id="{974C0D52-D3F4-CB45-9BE0-3C5157BBE94B}"/>
              </a:ext>
            </a:extLst>
          </p:cNvPr>
          <p:cNvSpPr/>
          <p:nvPr/>
        </p:nvSpPr>
        <p:spPr>
          <a:xfrm>
            <a:off x="1050168" y="240199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382;p38">
            <a:extLst>
              <a:ext uri="{FF2B5EF4-FFF2-40B4-BE49-F238E27FC236}">
                <a16:creationId xmlns:a16="http://schemas.microsoft.com/office/drawing/2014/main" id="{9FE7489F-E99C-2349-9E4E-F007ADE8A222}"/>
              </a:ext>
            </a:extLst>
          </p:cNvPr>
          <p:cNvSpPr/>
          <p:nvPr/>
        </p:nvSpPr>
        <p:spPr>
          <a:xfrm>
            <a:off x="1050168" y="294146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382;p38">
            <a:extLst>
              <a:ext uri="{FF2B5EF4-FFF2-40B4-BE49-F238E27FC236}">
                <a16:creationId xmlns:a16="http://schemas.microsoft.com/office/drawing/2014/main" id="{DEAD3BCD-31B3-3846-B1DC-12702D81F979}"/>
              </a:ext>
            </a:extLst>
          </p:cNvPr>
          <p:cNvSpPr/>
          <p:nvPr/>
        </p:nvSpPr>
        <p:spPr>
          <a:xfrm>
            <a:off x="1050168" y="3480928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382;p38">
            <a:extLst>
              <a:ext uri="{FF2B5EF4-FFF2-40B4-BE49-F238E27FC236}">
                <a16:creationId xmlns:a16="http://schemas.microsoft.com/office/drawing/2014/main" id="{8C80AE13-B305-AB44-B791-8710B587196E}"/>
              </a:ext>
            </a:extLst>
          </p:cNvPr>
          <p:cNvSpPr/>
          <p:nvPr/>
        </p:nvSpPr>
        <p:spPr>
          <a:xfrm>
            <a:off x="1050168" y="4020396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382;p38">
            <a:extLst>
              <a:ext uri="{FF2B5EF4-FFF2-40B4-BE49-F238E27FC236}">
                <a16:creationId xmlns:a16="http://schemas.microsoft.com/office/drawing/2014/main" id="{8A656E9D-9360-3A44-AEED-6989872A7C5A}"/>
              </a:ext>
            </a:extLst>
          </p:cNvPr>
          <p:cNvSpPr/>
          <p:nvPr/>
        </p:nvSpPr>
        <p:spPr>
          <a:xfrm>
            <a:off x="1050168" y="455986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382;p38">
            <a:extLst>
              <a:ext uri="{FF2B5EF4-FFF2-40B4-BE49-F238E27FC236}">
                <a16:creationId xmlns:a16="http://schemas.microsoft.com/office/drawing/2014/main" id="{3582A9D6-6E52-1E4D-A7C5-7FF014C3ED59}"/>
              </a:ext>
            </a:extLst>
          </p:cNvPr>
          <p:cNvSpPr/>
          <p:nvPr/>
        </p:nvSpPr>
        <p:spPr>
          <a:xfrm>
            <a:off x="1050168" y="509933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382;p38">
            <a:extLst>
              <a:ext uri="{FF2B5EF4-FFF2-40B4-BE49-F238E27FC236}">
                <a16:creationId xmlns:a16="http://schemas.microsoft.com/office/drawing/2014/main" id="{9781319D-9F11-DA4A-A090-24892AE45C2F}"/>
              </a:ext>
            </a:extLst>
          </p:cNvPr>
          <p:cNvSpPr/>
          <p:nvPr/>
        </p:nvSpPr>
        <p:spPr>
          <a:xfrm>
            <a:off x="1050168" y="563880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" name="Picture 6" descr="Two people running&#10;&#10;Description automatically generated with low confidence">
            <a:extLst>
              <a:ext uri="{FF2B5EF4-FFF2-40B4-BE49-F238E27FC236}">
                <a16:creationId xmlns:a16="http://schemas.microsoft.com/office/drawing/2014/main" id="{92DFEBA7-075F-9046-86BB-B7D0C97A8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637" y="2462672"/>
            <a:ext cx="2971800" cy="29718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  <p:extLst>
      <p:ext uri="{BB962C8B-B14F-4D97-AF65-F5344CB8AC3E}">
        <p14:creationId xmlns:p14="http://schemas.microsoft.com/office/powerpoint/2010/main" val="89400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2A6-462B-4041-894F-5F239835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9905998" cy="4267200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Increase your earning potential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Gain job security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Get health insurance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Learn a valuable skill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Create and maintain networking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Become more financially fit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FFFF00"/>
                </a:solidFill>
                <a:latin typeface="Chalkduster" panose="03050602040202020205" pitchFamily="66" charset="77"/>
              </a:rPr>
              <a:t>Expand your career options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Broaden your horizons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endParaRPr lang="en-US" b="1" dirty="0">
              <a:latin typeface="Chalkduster" panose="03050602040202020205" pitchFamily="66" charset="77"/>
            </a:endParaRP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endParaRPr lang="en-US" b="1" dirty="0">
              <a:latin typeface="Chalkduster" panose="03050602040202020205" pitchFamily="66" charset="77"/>
            </a:endParaRP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endParaRPr lang="en-US" b="1" dirty="0">
              <a:latin typeface="Chalkduster" panose="03050602040202020205" pitchFamily="66" charset="77"/>
            </a:endParaRP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endParaRPr lang="en-US" b="1" dirty="0">
              <a:latin typeface="Chalkduster" panose="03050602040202020205" pitchFamily="66" charset="77"/>
            </a:endParaRP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endParaRPr lang="en-US" b="1" dirty="0">
              <a:latin typeface="Chalkduster" panose="03050602040202020205" pitchFamily="66" charset="77"/>
            </a:endParaRPr>
          </a:p>
          <a:p>
            <a:pPr marL="0" indent="0">
              <a:spcAft>
                <a:spcPts val="1800"/>
              </a:spcAft>
              <a:buNone/>
            </a:pPr>
            <a:endParaRPr lang="en-US" b="1" dirty="0">
              <a:latin typeface="Chalkduster" panose="03050602040202020205" pitchFamily="66" charset="77"/>
            </a:endParaRPr>
          </a:p>
          <a:p>
            <a:pPr marL="0" indent="0" algn="ctr">
              <a:buNone/>
            </a:pPr>
            <a:endParaRPr lang="en-US" sz="1500" b="1" dirty="0">
              <a:latin typeface="Chalkboard" panose="03050602040202020205" pitchFamily="66" charset="77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7C06-C318-E745-B6E6-B5B5C0F18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93" y="333365"/>
            <a:ext cx="957033" cy="96203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B87F1635-3FE9-FB43-AD81-C9B6E4EA10AF}"/>
              </a:ext>
            </a:extLst>
          </p:cNvPr>
          <p:cNvSpPr txBox="1">
            <a:spLocks/>
          </p:cNvSpPr>
          <p:nvPr/>
        </p:nvSpPr>
        <p:spPr>
          <a:xfrm>
            <a:off x="1522413" y="3508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to go to a University?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 </a:t>
            </a:r>
          </a:p>
        </p:txBody>
      </p:sp>
      <p:sp>
        <p:nvSpPr>
          <p:cNvPr id="13" name="Google Shape;382;p38">
            <a:extLst>
              <a:ext uri="{FF2B5EF4-FFF2-40B4-BE49-F238E27FC236}">
                <a16:creationId xmlns:a16="http://schemas.microsoft.com/office/drawing/2014/main" id="{1AB42D07-7C5F-B34E-A157-EB4E6994721F}"/>
              </a:ext>
            </a:extLst>
          </p:cNvPr>
          <p:cNvSpPr/>
          <p:nvPr/>
        </p:nvSpPr>
        <p:spPr>
          <a:xfrm>
            <a:off x="1050168" y="186252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382;p38">
            <a:extLst>
              <a:ext uri="{FF2B5EF4-FFF2-40B4-BE49-F238E27FC236}">
                <a16:creationId xmlns:a16="http://schemas.microsoft.com/office/drawing/2014/main" id="{277EB6E1-654E-344C-ADD3-14184DFA68EE}"/>
              </a:ext>
            </a:extLst>
          </p:cNvPr>
          <p:cNvSpPr/>
          <p:nvPr/>
        </p:nvSpPr>
        <p:spPr>
          <a:xfrm>
            <a:off x="1050168" y="240199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382;p38">
            <a:extLst>
              <a:ext uri="{FF2B5EF4-FFF2-40B4-BE49-F238E27FC236}">
                <a16:creationId xmlns:a16="http://schemas.microsoft.com/office/drawing/2014/main" id="{D8F89EA5-1A2E-6040-BF18-547BE0730829}"/>
              </a:ext>
            </a:extLst>
          </p:cNvPr>
          <p:cNvSpPr/>
          <p:nvPr/>
        </p:nvSpPr>
        <p:spPr>
          <a:xfrm>
            <a:off x="1050168" y="294146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382;p38">
            <a:extLst>
              <a:ext uri="{FF2B5EF4-FFF2-40B4-BE49-F238E27FC236}">
                <a16:creationId xmlns:a16="http://schemas.microsoft.com/office/drawing/2014/main" id="{DC60EF62-781F-9349-BDBC-5CD719EDB5F7}"/>
              </a:ext>
            </a:extLst>
          </p:cNvPr>
          <p:cNvSpPr/>
          <p:nvPr/>
        </p:nvSpPr>
        <p:spPr>
          <a:xfrm>
            <a:off x="1050168" y="3480928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382;p38">
            <a:extLst>
              <a:ext uri="{FF2B5EF4-FFF2-40B4-BE49-F238E27FC236}">
                <a16:creationId xmlns:a16="http://schemas.microsoft.com/office/drawing/2014/main" id="{FFD9D57A-51EB-5C42-B98F-66559285FD76}"/>
              </a:ext>
            </a:extLst>
          </p:cNvPr>
          <p:cNvSpPr/>
          <p:nvPr/>
        </p:nvSpPr>
        <p:spPr>
          <a:xfrm>
            <a:off x="1050168" y="4020396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382;p38">
            <a:extLst>
              <a:ext uri="{FF2B5EF4-FFF2-40B4-BE49-F238E27FC236}">
                <a16:creationId xmlns:a16="http://schemas.microsoft.com/office/drawing/2014/main" id="{24F6F95A-37FE-6F47-B44F-59E4E92C2F4B}"/>
              </a:ext>
            </a:extLst>
          </p:cNvPr>
          <p:cNvSpPr/>
          <p:nvPr/>
        </p:nvSpPr>
        <p:spPr>
          <a:xfrm>
            <a:off x="1050168" y="455986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382;p38">
            <a:extLst>
              <a:ext uri="{FF2B5EF4-FFF2-40B4-BE49-F238E27FC236}">
                <a16:creationId xmlns:a16="http://schemas.microsoft.com/office/drawing/2014/main" id="{A38F501B-1CF2-744A-8A3A-5F7F954C9A18}"/>
              </a:ext>
            </a:extLst>
          </p:cNvPr>
          <p:cNvSpPr/>
          <p:nvPr/>
        </p:nvSpPr>
        <p:spPr>
          <a:xfrm>
            <a:off x="1050168" y="509933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382;p38">
            <a:extLst>
              <a:ext uri="{FF2B5EF4-FFF2-40B4-BE49-F238E27FC236}">
                <a16:creationId xmlns:a16="http://schemas.microsoft.com/office/drawing/2014/main" id="{77E08708-CD59-D442-84ED-DC4365A6014C}"/>
              </a:ext>
            </a:extLst>
          </p:cNvPr>
          <p:cNvSpPr/>
          <p:nvPr/>
        </p:nvSpPr>
        <p:spPr>
          <a:xfrm>
            <a:off x="1050168" y="563880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" name="Picture 4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96D4AA5D-43C2-C947-B9E7-021109F29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165" y="2942802"/>
            <a:ext cx="3492500" cy="23241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250724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2A6-462B-4041-894F-5F239835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9905998" cy="4267200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Increase your earning potential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Gain job security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Get health insurance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Learn a valuable skill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Create and maintain networking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Become more financially fit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Expand your career options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FFFF00"/>
                </a:solidFill>
                <a:latin typeface="Chalkduster" panose="03050602040202020205" pitchFamily="66" charset="77"/>
              </a:rPr>
              <a:t>Broaden your horizons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endParaRPr lang="en-US" b="1" dirty="0">
              <a:latin typeface="Chalkduster" panose="03050602040202020205" pitchFamily="66" charset="77"/>
            </a:endParaRP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endParaRPr lang="en-US" b="1" dirty="0">
              <a:latin typeface="Chalkduster" panose="03050602040202020205" pitchFamily="66" charset="77"/>
            </a:endParaRP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endParaRPr lang="en-US" b="1" dirty="0">
              <a:latin typeface="Chalkduster" panose="03050602040202020205" pitchFamily="66" charset="77"/>
            </a:endParaRP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endParaRPr lang="en-US" b="1" dirty="0">
              <a:latin typeface="Chalkduster" panose="03050602040202020205" pitchFamily="66" charset="77"/>
            </a:endParaRPr>
          </a:p>
          <a:p>
            <a:pPr marL="0" indent="0">
              <a:spcAft>
                <a:spcPts val="1800"/>
              </a:spcAft>
              <a:buNone/>
            </a:pPr>
            <a:endParaRPr lang="en-US" b="1" dirty="0">
              <a:latin typeface="Chalkduster" panose="03050602040202020205" pitchFamily="66" charset="77"/>
            </a:endParaRPr>
          </a:p>
          <a:p>
            <a:pPr marL="0" indent="0" algn="ctr">
              <a:buNone/>
            </a:pPr>
            <a:endParaRPr lang="en-US" sz="1500" b="1" dirty="0">
              <a:latin typeface="Chalkboard" panose="03050602040202020205" pitchFamily="66" charset="77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7C06-C318-E745-B6E6-B5B5C0F18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93" y="333365"/>
            <a:ext cx="957033" cy="962035"/>
          </a:xfrm>
          <a:prstGeom prst="rect">
            <a:avLst/>
          </a:prstGeom>
        </p:spPr>
      </p:pic>
      <p:sp>
        <p:nvSpPr>
          <p:cNvPr id="8" name="Google Shape;409;p38">
            <a:extLst>
              <a:ext uri="{FF2B5EF4-FFF2-40B4-BE49-F238E27FC236}">
                <a16:creationId xmlns:a16="http://schemas.microsoft.com/office/drawing/2014/main" id="{4D418362-83D0-2144-A968-7D5B700F2434}"/>
              </a:ext>
            </a:extLst>
          </p:cNvPr>
          <p:cNvSpPr/>
          <p:nvPr/>
        </p:nvSpPr>
        <p:spPr>
          <a:xfrm>
            <a:off x="1065212" y="1905000"/>
            <a:ext cx="363230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Google Shape;409;p38">
            <a:extLst>
              <a:ext uri="{FF2B5EF4-FFF2-40B4-BE49-F238E27FC236}">
                <a16:creationId xmlns:a16="http://schemas.microsoft.com/office/drawing/2014/main" id="{71FA6E0B-400A-7145-8A47-11EFC54D9E7E}"/>
              </a:ext>
            </a:extLst>
          </p:cNvPr>
          <p:cNvSpPr/>
          <p:nvPr/>
        </p:nvSpPr>
        <p:spPr>
          <a:xfrm>
            <a:off x="1085742" y="2993998"/>
            <a:ext cx="352965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Google Shape;409;p38">
            <a:extLst>
              <a:ext uri="{FF2B5EF4-FFF2-40B4-BE49-F238E27FC236}">
                <a16:creationId xmlns:a16="http://schemas.microsoft.com/office/drawing/2014/main" id="{B52C25A4-9368-5747-A02D-BF54F1EF977A}"/>
              </a:ext>
            </a:extLst>
          </p:cNvPr>
          <p:cNvSpPr/>
          <p:nvPr/>
        </p:nvSpPr>
        <p:spPr>
          <a:xfrm>
            <a:off x="1075477" y="2455625"/>
            <a:ext cx="363230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Google Shape;409;p38">
            <a:extLst>
              <a:ext uri="{FF2B5EF4-FFF2-40B4-BE49-F238E27FC236}">
                <a16:creationId xmlns:a16="http://schemas.microsoft.com/office/drawing/2014/main" id="{7FA21233-77A3-F04B-A79F-16CA862140B2}"/>
              </a:ext>
            </a:extLst>
          </p:cNvPr>
          <p:cNvSpPr/>
          <p:nvPr/>
        </p:nvSpPr>
        <p:spPr>
          <a:xfrm>
            <a:off x="1073891" y="4043537"/>
            <a:ext cx="352965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Google Shape;409;p38">
            <a:extLst>
              <a:ext uri="{FF2B5EF4-FFF2-40B4-BE49-F238E27FC236}">
                <a16:creationId xmlns:a16="http://schemas.microsoft.com/office/drawing/2014/main" id="{51B9962F-04D6-4547-8703-D13E5E11B74C}"/>
              </a:ext>
            </a:extLst>
          </p:cNvPr>
          <p:cNvSpPr/>
          <p:nvPr/>
        </p:nvSpPr>
        <p:spPr>
          <a:xfrm>
            <a:off x="1063626" y="3505164"/>
            <a:ext cx="363230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Google Shape;409;p38">
            <a:extLst>
              <a:ext uri="{FF2B5EF4-FFF2-40B4-BE49-F238E27FC236}">
                <a16:creationId xmlns:a16="http://schemas.microsoft.com/office/drawing/2014/main" id="{094E9BC3-1C84-EF43-917A-A5CDF0EE253A}"/>
              </a:ext>
            </a:extLst>
          </p:cNvPr>
          <p:cNvSpPr/>
          <p:nvPr/>
        </p:nvSpPr>
        <p:spPr>
          <a:xfrm>
            <a:off x="1063626" y="4554703"/>
            <a:ext cx="352965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Google Shape;409;p38">
            <a:extLst>
              <a:ext uri="{FF2B5EF4-FFF2-40B4-BE49-F238E27FC236}">
                <a16:creationId xmlns:a16="http://schemas.microsoft.com/office/drawing/2014/main" id="{9A8875D6-3EA9-344D-B7E1-4FF55DA23DAC}"/>
              </a:ext>
            </a:extLst>
          </p:cNvPr>
          <p:cNvSpPr/>
          <p:nvPr/>
        </p:nvSpPr>
        <p:spPr>
          <a:xfrm>
            <a:off x="1062040" y="5107824"/>
            <a:ext cx="352965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Google Shape;409;p38">
            <a:extLst>
              <a:ext uri="{FF2B5EF4-FFF2-40B4-BE49-F238E27FC236}">
                <a16:creationId xmlns:a16="http://schemas.microsoft.com/office/drawing/2014/main" id="{EEC791A9-7364-4646-AEFA-08328DE09182}"/>
              </a:ext>
            </a:extLst>
          </p:cNvPr>
          <p:cNvSpPr/>
          <p:nvPr/>
        </p:nvSpPr>
        <p:spPr>
          <a:xfrm>
            <a:off x="1065212" y="5638800"/>
            <a:ext cx="352965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F493F28-DD86-2142-AFC0-9208D74F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to go to a University?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 </a:t>
            </a:r>
          </a:p>
        </p:txBody>
      </p:sp>
      <p:sp>
        <p:nvSpPr>
          <p:cNvPr id="15" name="Google Shape;382;p38">
            <a:extLst>
              <a:ext uri="{FF2B5EF4-FFF2-40B4-BE49-F238E27FC236}">
                <a16:creationId xmlns:a16="http://schemas.microsoft.com/office/drawing/2014/main" id="{DEBFE6DE-7268-A64C-B685-96B3E7EDC329}"/>
              </a:ext>
            </a:extLst>
          </p:cNvPr>
          <p:cNvSpPr/>
          <p:nvPr/>
        </p:nvSpPr>
        <p:spPr>
          <a:xfrm>
            <a:off x="1050168" y="186252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382;p38">
            <a:extLst>
              <a:ext uri="{FF2B5EF4-FFF2-40B4-BE49-F238E27FC236}">
                <a16:creationId xmlns:a16="http://schemas.microsoft.com/office/drawing/2014/main" id="{14355F01-071F-134E-9055-459DC7A344DA}"/>
              </a:ext>
            </a:extLst>
          </p:cNvPr>
          <p:cNvSpPr/>
          <p:nvPr/>
        </p:nvSpPr>
        <p:spPr>
          <a:xfrm>
            <a:off x="1050168" y="240199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382;p38">
            <a:extLst>
              <a:ext uri="{FF2B5EF4-FFF2-40B4-BE49-F238E27FC236}">
                <a16:creationId xmlns:a16="http://schemas.microsoft.com/office/drawing/2014/main" id="{B30CBF31-8221-8F46-B212-F43F013144FB}"/>
              </a:ext>
            </a:extLst>
          </p:cNvPr>
          <p:cNvSpPr/>
          <p:nvPr/>
        </p:nvSpPr>
        <p:spPr>
          <a:xfrm>
            <a:off x="1050168" y="294146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382;p38">
            <a:extLst>
              <a:ext uri="{FF2B5EF4-FFF2-40B4-BE49-F238E27FC236}">
                <a16:creationId xmlns:a16="http://schemas.microsoft.com/office/drawing/2014/main" id="{CE676484-769D-064B-9F5C-D537BBA1755C}"/>
              </a:ext>
            </a:extLst>
          </p:cNvPr>
          <p:cNvSpPr/>
          <p:nvPr/>
        </p:nvSpPr>
        <p:spPr>
          <a:xfrm>
            <a:off x="1050168" y="3480928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382;p38">
            <a:extLst>
              <a:ext uri="{FF2B5EF4-FFF2-40B4-BE49-F238E27FC236}">
                <a16:creationId xmlns:a16="http://schemas.microsoft.com/office/drawing/2014/main" id="{D9EA5F0C-F7AC-4946-B8B3-3A705DA24680}"/>
              </a:ext>
            </a:extLst>
          </p:cNvPr>
          <p:cNvSpPr/>
          <p:nvPr/>
        </p:nvSpPr>
        <p:spPr>
          <a:xfrm>
            <a:off x="1050168" y="4020396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382;p38">
            <a:extLst>
              <a:ext uri="{FF2B5EF4-FFF2-40B4-BE49-F238E27FC236}">
                <a16:creationId xmlns:a16="http://schemas.microsoft.com/office/drawing/2014/main" id="{6DB9F2C1-920D-D84B-8A9F-B36A1B2AB6E8}"/>
              </a:ext>
            </a:extLst>
          </p:cNvPr>
          <p:cNvSpPr/>
          <p:nvPr/>
        </p:nvSpPr>
        <p:spPr>
          <a:xfrm>
            <a:off x="1050168" y="455986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382;p38">
            <a:extLst>
              <a:ext uri="{FF2B5EF4-FFF2-40B4-BE49-F238E27FC236}">
                <a16:creationId xmlns:a16="http://schemas.microsoft.com/office/drawing/2014/main" id="{F10218CE-55F7-AE44-B8F5-57A3C9203712}"/>
              </a:ext>
            </a:extLst>
          </p:cNvPr>
          <p:cNvSpPr/>
          <p:nvPr/>
        </p:nvSpPr>
        <p:spPr>
          <a:xfrm>
            <a:off x="1050168" y="509933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382;p38">
            <a:extLst>
              <a:ext uri="{FF2B5EF4-FFF2-40B4-BE49-F238E27FC236}">
                <a16:creationId xmlns:a16="http://schemas.microsoft.com/office/drawing/2014/main" id="{C6B08204-064E-9D46-9B08-7F6AB781DBB4}"/>
              </a:ext>
            </a:extLst>
          </p:cNvPr>
          <p:cNvSpPr/>
          <p:nvPr/>
        </p:nvSpPr>
        <p:spPr>
          <a:xfrm>
            <a:off x="1050168" y="563880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" name="Picture 4" descr="A picture containing water, outdoor, sky, sunset&#10;&#10;Description automatically generated">
            <a:extLst>
              <a:ext uri="{FF2B5EF4-FFF2-40B4-BE49-F238E27FC236}">
                <a16:creationId xmlns:a16="http://schemas.microsoft.com/office/drawing/2014/main" id="{9E50170B-74AF-4D49-BE2E-1F090E618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52" y="3597829"/>
            <a:ext cx="4321874" cy="215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28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E806-1E04-A743-B899-AB6EFB9A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study math in a University?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7C06-C318-E745-B6E6-B5B5C0F18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93" y="333365"/>
            <a:ext cx="957033" cy="9620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3625F6-B3E6-D54C-A666-F702D519E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06" y="2651829"/>
            <a:ext cx="4506419" cy="280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8DC055-8B83-DD40-A82D-D33F24FAFF8F}"/>
              </a:ext>
            </a:extLst>
          </p:cNvPr>
          <p:cNvSpPr/>
          <p:nvPr/>
        </p:nvSpPr>
        <p:spPr>
          <a:xfrm>
            <a:off x="1722120" y="2503865"/>
            <a:ext cx="5392454" cy="321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Math can be used to solve real-world problems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Math majors have some of the highest levels of job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satisfac-tion</a:t>
            </a:r>
            <a:endParaRPr lang="en-US" sz="2200" b="1" dirty="0">
              <a:solidFill>
                <a:schemeClr val="accent3">
                  <a:lumMod val="40000"/>
                  <a:lumOff val="60000"/>
                </a:schemeClr>
              </a:solidFill>
              <a:latin typeface="Chalkduster" panose="03050602040202020205" pitchFamily="66" charset="77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Math provides a solid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founda-tion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 for advanced studies in other fields</a:t>
            </a:r>
          </a:p>
        </p:txBody>
      </p:sp>
      <p:sp>
        <p:nvSpPr>
          <p:cNvPr id="6" name="Google Shape;367;p38">
            <a:extLst>
              <a:ext uri="{FF2B5EF4-FFF2-40B4-BE49-F238E27FC236}">
                <a16:creationId xmlns:a16="http://schemas.microsoft.com/office/drawing/2014/main" id="{93CC05DC-A74F-8844-B136-27D72A089A98}"/>
              </a:ext>
            </a:extLst>
          </p:cNvPr>
          <p:cNvSpPr/>
          <p:nvPr/>
        </p:nvSpPr>
        <p:spPr>
          <a:xfrm>
            <a:off x="1206140" y="2561432"/>
            <a:ext cx="392472" cy="391401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Google Shape;367;p38">
            <a:extLst>
              <a:ext uri="{FF2B5EF4-FFF2-40B4-BE49-F238E27FC236}">
                <a16:creationId xmlns:a16="http://schemas.microsoft.com/office/drawing/2014/main" id="{221CCC75-2EB1-1147-BA19-69B8BF33D9AB}"/>
              </a:ext>
            </a:extLst>
          </p:cNvPr>
          <p:cNvSpPr/>
          <p:nvPr/>
        </p:nvSpPr>
        <p:spPr>
          <a:xfrm>
            <a:off x="1160455" y="3545429"/>
            <a:ext cx="392472" cy="391401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Google Shape;367;p38">
            <a:extLst>
              <a:ext uri="{FF2B5EF4-FFF2-40B4-BE49-F238E27FC236}">
                <a16:creationId xmlns:a16="http://schemas.microsoft.com/office/drawing/2014/main" id="{56E39221-308B-6943-B1BD-EF4417820D7A}"/>
              </a:ext>
            </a:extLst>
          </p:cNvPr>
          <p:cNvSpPr/>
          <p:nvPr/>
        </p:nvSpPr>
        <p:spPr>
          <a:xfrm>
            <a:off x="1111968" y="4768428"/>
            <a:ext cx="392472" cy="391401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372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E806-1E04-A743-B899-AB6EFB9A6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203" y="288212"/>
            <a:ext cx="9143998" cy="10207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study math in a University?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2A6-462B-4041-894F-5F239835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812" y="1905000"/>
            <a:ext cx="7924800" cy="4267200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800" dirty="0">
                <a:solidFill>
                  <a:srgbClr val="FFFF00"/>
                </a:solidFill>
                <a:latin typeface="Chalkduster" panose="03050602040202020205" pitchFamily="66" charset="77"/>
              </a:rPr>
              <a:t>Do I have to be a genius to study math?</a:t>
            </a:r>
            <a:r>
              <a:rPr lang="en-US" sz="2800" dirty="0">
                <a:latin typeface="Chalkduster" panose="03050602040202020205" pitchFamily="66" charset="77"/>
              </a:rPr>
              <a:t> </a:t>
            </a:r>
            <a:endParaRPr lang="en-US" sz="2800" b="1" dirty="0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n-US" sz="2800" dirty="0">
                <a:latin typeface="Chalkduster" panose="03050602040202020205" pitchFamily="66" charset="77"/>
              </a:rPr>
              <a:t>What A level results do I need?</a:t>
            </a:r>
          </a:p>
          <a:p>
            <a:pPr marL="0" indent="0" algn="just">
              <a:buNone/>
            </a:pPr>
            <a:r>
              <a:rPr lang="en-US" sz="2800" dirty="0">
                <a:latin typeface="Chalkduster" panose="03050602040202020205" pitchFamily="66" charset="77"/>
              </a:rPr>
              <a:t>I don’t have an A level in math – can I still study math at university?  </a:t>
            </a:r>
          </a:p>
          <a:p>
            <a:pPr marL="0" indent="0" algn="just">
              <a:buNone/>
            </a:pPr>
            <a:r>
              <a:rPr lang="en-US" sz="2800" dirty="0">
                <a:latin typeface="Chalkduster" panose="03050602040202020205" pitchFamily="66" charset="77"/>
              </a:rPr>
              <a:t>Do I need advanced level math courses taken prior to study math at university?</a:t>
            </a:r>
            <a:r>
              <a:rPr lang="en-US" i="1" dirty="0"/>
              <a:t> </a:t>
            </a:r>
            <a:endParaRPr lang="en-US" sz="2800" dirty="0">
              <a:latin typeface="Chalkduster" panose="03050602040202020205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7C06-C318-E745-B6E6-B5B5C0F18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3" y="390584"/>
            <a:ext cx="957033" cy="962035"/>
          </a:xfrm>
          <a:prstGeom prst="rect">
            <a:avLst/>
          </a:prstGeom>
        </p:spPr>
      </p:pic>
      <p:sp>
        <p:nvSpPr>
          <p:cNvPr id="11" name="Google Shape;356;p38">
            <a:extLst>
              <a:ext uri="{FF2B5EF4-FFF2-40B4-BE49-F238E27FC236}">
                <a16:creationId xmlns:a16="http://schemas.microsoft.com/office/drawing/2014/main" id="{54783999-7FB7-0644-AECA-47D86B1CAE36}"/>
              </a:ext>
            </a:extLst>
          </p:cNvPr>
          <p:cNvSpPr/>
          <p:nvPr/>
        </p:nvSpPr>
        <p:spPr>
          <a:xfrm>
            <a:off x="1002157" y="1987257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356;p38">
            <a:extLst>
              <a:ext uri="{FF2B5EF4-FFF2-40B4-BE49-F238E27FC236}">
                <a16:creationId xmlns:a16="http://schemas.microsoft.com/office/drawing/2014/main" id="{5F963B19-81B8-C846-B27D-A0E1E3DFB41F}"/>
              </a:ext>
            </a:extLst>
          </p:cNvPr>
          <p:cNvSpPr/>
          <p:nvPr/>
        </p:nvSpPr>
        <p:spPr>
          <a:xfrm>
            <a:off x="997840" y="3036757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356;p38">
            <a:extLst>
              <a:ext uri="{FF2B5EF4-FFF2-40B4-BE49-F238E27FC236}">
                <a16:creationId xmlns:a16="http://schemas.microsoft.com/office/drawing/2014/main" id="{2F58AAD2-0499-F146-9155-964FBD1CE6BE}"/>
              </a:ext>
            </a:extLst>
          </p:cNvPr>
          <p:cNvSpPr/>
          <p:nvPr/>
        </p:nvSpPr>
        <p:spPr>
          <a:xfrm>
            <a:off x="997840" y="3711540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356;p38">
            <a:extLst>
              <a:ext uri="{FF2B5EF4-FFF2-40B4-BE49-F238E27FC236}">
                <a16:creationId xmlns:a16="http://schemas.microsoft.com/office/drawing/2014/main" id="{31D5E8B8-B745-2040-89EE-93107C948AB5}"/>
              </a:ext>
            </a:extLst>
          </p:cNvPr>
          <p:cNvSpPr/>
          <p:nvPr/>
        </p:nvSpPr>
        <p:spPr>
          <a:xfrm>
            <a:off x="997840" y="4724400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0" name="Content Placeholder 20" descr="Text&#10;&#10;Description automatically generated">
            <a:extLst>
              <a:ext uri="{FF2B5EF4-FFF2-40B4-BE49-F238E27FC236}">
                <a16:creationId xmlns:a16="http://schemas.microsoft.com/office/drawing/2014/main" id="{7B8CA098-1F0E-DE4D-9F3F-CBD1912C3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58" y="450920"/>
            <a:ext cx="2311446" cy="6049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onvex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487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849F5452-A3C7-B743-BE76-81267710ED0E}"/>
              </a:ext>
            </a:extLst>
          </p:cNvPr>
          <p:cNvSpPr txBox="1">
            <a:spLocks/>
          </p:cNvSpPr>
          <p:nvPr/>
        </p:nvSpPr>
        <p:spPr>
          <a:xfrm>
            <a:off x="1069203" y="288212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study math in a University?</a:t>
            </a:r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A6A3EA3-46F9-1547-87EE-F80702929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8612" y="1905000"/>
            <a:ext cx="8001000" cy="426720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800" dirty="0">
                <a:latin typeface="Chalkduster" panose="03050602040202020205" pitchFamily="66" charset="77"/>
              </a:rPr>
              <a:t>Do I have to be a genius to study math? </a:t>
            </a:r>
            <a:endParaRPr lang="en-US" sz="2800" b="1" dirty="0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latin typeface="Chalkduster" panose="03050602040202020205" pitchFamily="66" charset="77"/>
              </a:rPr>
              <a:t>What A level results do I need?</a:t>
            </a:r>
          </a:p>
          <a:p>
            <a:pPr marL="0" indent="0" algn="just">
              <a:buNone/>
            </a:pPr>
            <a:r>
              <a:rPr lang="en-US" sz="2800" dirty="0">
                <a:latin typeface="Chalkduster" panose="03050602040202020205" pitchFamily="66" charset="77"/>
              </a:rPr>
              <a:t>I don’t have an A level in math – can I still study math at university?  </a:t>
            </a:r>
          </a:p>
          <a:p>
            <a:pPr marL="0" indent="0" algn="just">
              <a:buNone/>
            </a:pPr>
            <a:r>
              <a:rPr lang="en-US" sz="2800" dirty="0">
                <a:latin typeface="Chalkduster" panose="03050602040202020205" pitchFamily="66" charset="77"/>
              </a:rPr>
              <a:t>Do I need advanced level math courses taken prior to study math at university?</a:t>
            </a:r>
            <a:r>
              <a:rPr lang="en-US" i="1" dirty="0"/>
              <a:t> </a:t>
            </a:r>
            <a:endParaRPr lang="en-US" sz="2800" dirty="0">
              <a:latin typeface="Chalkduster" panose="03050602040202020205" pitchFamily="66" charset="77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D255B13-2069-CD49-9521-00B200023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3" y="390584"/>
            <a:ext cx="957033" cy="962035"/>
          </a:xfrm>
          <a:prstGeom prst="rect">
            <a:avLst/>
          </a:prstGeom>
        </p:spPr>
      </p:pic>
      <p:pic>
        <p:nvPicPr>
          <p:cNvPr id="32" name="Content Placeholder 20" descr="Text&#10;&#10;Description automatically generated">
            <a:extLst>
              <a:ext uri="{FF2B5EF4-FFF2-40B4-BE49-F238E27FC236}">
                <a16:creationId xmlns:a16="http://schemas.microsoft.com/office/drawing/2014/main" id="{87090D38-2413-8A48-953C-7722411BB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58" y="450920"/>
            <a:ext cx="2311446" cy="6049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onvex"/>
            <a:contourClr>
              <a:srgbClr val="FFFFFF"/>
            </a:contourClr>
          </a:sp3d>
        </p:spPr>
      </p:pic>
      <p:sp>
        <p:nvSpPr>
          <p:cNvPr id="33" name="Google Shape;356;p38">
            <a:extLst>
              <a:ext uri="{FF2B5EF4-FFF2-40B4-BE49-F238E27FC236}">
                <a16:creationId xmlns:a16="http://schemas.microsoft.com/office/drawing/2014/main" id="{9A13271E-B563-4949-A43D-2C051193C27B}"/>
              </a:ext>
            </a:extLst>
          </p:cNvPr>
          <p:cNvSpPr/>
          <p:nvPr/>
        </p:nvSpPr>
        <p:spPr>
          <a:xfrm>
            <a:off x="1002157" y="1987257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" name="Google Shape;356;p38">
            <a:extLst>
              <a:ext uri="{FF2B5EF4-FFF2-40B4-BE49-F238E27FC236}">
                <a16:creationId xmlns:a16="http://schemas.microsoft.com/office/drawing/2014/main" id="{839331B7-03C6-1D40-808D-CA1F9B41041F}"/>
              </a:ext>
            </a:extLst>
          </p:cNvPr>
          <p:cNvSpPr/>
          <p:nvPr/>
        </p:nvSpPr>
        <p:spPr>
          <a:xfrm>
            <a:off x="997840" y="3036757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00"/>
              </a:solidFill>
            </a:endParaRPr>
          </a:p>
        </p:txBody>
      </p:sp>
      <p:sp>
        <p:nvSpPr>
          <p:cNvPr id="35" name="Google Shape;356;p38">
            <a:extLst>
              <a:ext uri="{FF2B5EF4-FFF2-40B4-BE49-F238E27FC236}">
                <a16:creationId xmlns:a16="http://schemas.microsoft.com/office/drawing/2014/main" id="{2F79D706-64F1-3349-BF4B-57BFA189936B}"/>
              </a:ext>
            </a:extLst>
          </p:cNvPr>
          <p:cNvSpPr/>
          <p:nvPr/>
        </p:nvSpPr>
        <p:spPr>
          <a:xfrm>
            <a:off x="997840" y="3711540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" name="Google Shape;356;p38">
            <a:extLst>
              <a:ext uri="{FF2B5EF4-FFF2-40B4-BE49-F238E27FC236}">
                <a16:creationId xmlns:a16="http://schemas.microsoft.com/office/drawing/2014/main" id="{20788D30-6E1F-2941-8D68-CBFA33C91E9B}"/>
              </a:ext>
            </a:extLst>
          </p:cNvPr>
          <p:cNvSpPr/>
          <p:nvPr/>
        </p:nvSpPr>
        <p:spPr>
          <a:xfrm>
            <a:off x="997840" y="4702140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7B957F1-2396-574A-97FE-ED0CB12F3921}"/>
              </a:ext>
            </a:extLst>
          </p:cNvPr>
          <p:cNvSpPr txBox="1">
            <a:spLocks/>
          </p:cNvSpPr>
          <p:nvPr/>
        </p:nvSpPr>
        <p:spPr>
          <a:xfrm>
            <a:off x="1069203" y="288212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study math in a University?</a:t>
            </a:r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80C1F49-6F41-FD44-9B2B-580E8674A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812" y="1905000"/>
            <a:ext cx="7924800" cy="4267200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800" dirty="0">
                <a:latin typeface="Chalkduster" panose="03050602040202020205" pitchFamily="66" charset="77"/>
              </a:rPr>
              <a:t>Do I have to be a genius to study math? </a:t>
            </a:r>
            <a:endParaRPr lang="en-US" sz="2800" b="1" dirty="0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n-US" sz="2800" dirty="0">
                <a:latin typeface="Chalkduster" panose="03050602040202020205" pitchFamily="66" charset="77"/>
              </a:rPr>
              <a:t>What A level results do I need?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FFFF00"/>
                </a:solidFill>
                <a:latin typeface="Chalkduster" panose="03050602040202020205" pitchFamily="66" charset="77"/>
              </a:rPr>
              <a:t>I don’t have an A level in math – can I still study math at university?  </a:t>
            </a:r>
          </a:p>
          <a:p>
            <a:pPr marL="0" indent="0" algn="just">
              <a:buNone/>
            </a:pPr>
            <a:r>
              <a:rPr lang="en-US" sz="2800" dirty="0">
                <a:latin typeface="Chalkduster" panose="03050602040202020205" pitchFamily="66" charset="77"/>
              </a:rPr>
              <a:t>Do I need advanced level math courses taken prior to study math at university?</a:t>
            </a:r>
            <a:r>
              <a:rPr lang="en-US" i="1" dirty="0"/>
              <a:t> </a:t>
            </a:r>
            <a:endParaRPr lang="en-US" sz="2800" dirty="0">
              <a:latin typeface="Chalkduster" panose="03050602040202020205" pitchFamily="66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AA5C9C-0DD6-284A-86DC-42E03A2CE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3" y="390584"/>
            <a:ext cx="957033" cy="962035"/>
          </a:xfrm>
          <a:prstGeom prst="rect">
            <a:avLst/>
          </a:prstGeom>
        </p:spPr>
      </p:pic>
      <p:sp>
        <p:nvSpPr>
          <p:cNvPr id="26" name="Google Shape;356;p38">
            <a:extLst>
              <a:ext uri="{FF2B5EF4-FFF2-40B4-BE49-F238E27FC236}">
                <a16:creationId xmlns:a16="http://schemas.microsoft.com/office/drawing/2014/main" id="{5BECE528-5F39-104F-BD3A-23F0607833FD}"/>
              </a:ext>
            </a:extLst>
          </p:cNvPr>
          <p:cNvSpPr/>
          <p:nvPr/>
        </p:nvSpPr>
        <p:spPr>
          <a:xfrm>
            <a:off x="1002157" y="1987257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356;p38">
            <a:extLst>
              <a:ext uri="{FF2B5EF4-FFF2-40B4-BE49-F238E27FC236}">
                <a16:creationId xmlns:a16="http://schemas.microsoft.com/office/drawing/2014/main" id="{26D89830-3B71-294A-BB17-2EA5C5CB21FA}"/>
              </a:ext>
            </a:extLst>
          </p:cNvPr>
          <p:cNvSpPr/>
          <p:nvPr/>
        </p:nvSpPr>
        <p:spPr>
          <a:xfrm>
            <a:off x="997840" y="3036757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356;p38">
            <a:extLst>
              <a:ext uri="{FF2B5EF4-FFF2-40B4-BE49-F238E27FC236}">
                <a16:creationId xmlns:a16="http://schemas.microsoft.com/office/drawing/2014/main" id="{5585F87A-1C9B-9A42-A561-766330828883}"/>
              </a:ext>
            </a:extLst>
          </p:cNvPr>
          <p:cNvSpPr/>
          <p:nvPr/>
        </p:nvSpPr>
        <p:spPr>
          <a:xfrm>
            <a:off x="997840" y="3711540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356;p38">
            <a:extLst>
              <a:ext uri="{FF2B5EF4-FFF2-40B4-BE49-F238E27FC236}">
                <a16:creationId xmlns:a16="http://schemas.microsoft.com/office/drawing/2014/main" id="{3620FC78-A048-9345-85D6-2EC44176BD72}"/>
              </a:ext>
            </a:extLst>
          </p:cNvPr>
          <p:cNvSpPr/>
          <p:nvPr/>
        </p:nvSpPr>
        <p:spPr>
          <a:xfrm>
            <a:off x="997840" y="4778340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0" name="Content Placeholder 20" descr="Text&#10;&#10;Description automatically generated">
            <a:extLst>
              <a:ext uri="{FF2B5EF4-FFF2-40B4-BE49-F238E27FC236}">
                <a16:creationId xmlns:a16="http://schemas.microsoft.com/office/drawing/2014/main" id="{ADE69F16-BA8D-B148-A8F9-CE75166E7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58" y="519826"/>
            <a:ext cx="2311446" cy="6049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onvex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79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D9C0BF7-7A84-FB4A-BD9C-02407B86E1D9}"/>
              </a:ext>
            </a:extLst>
          </p:cNvPr>
          <p:cNvSpPr txBox="1">
            <a:spLocks/>
          </p:cNvSpPr>
          <p:nvPr/>
        </p:nvSpPr>
        <p:spPr>
          <a:xfrm>
            <a:off x="1069203" y="288212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study math in a University?</a:t>
            </a:r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816300-902E-6E4C-9D96-3F008299F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812" y="1905000"/>
            <a:ext cx="7924800" cy="4267200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800" dirty="0">
                <a:latin typeface="Chalkduster" panose="03050602040202020205" pitchFamily="66" charset="77"/>
              </a:rPr>
              <a:t>Do I have to be a genius to study math? </a:t>
            </a:r>
            <a:endParaRPr lang="en-US" sz="2800" b="1" dirty="0"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n-US" sz="2800" dirty="0">
                <a:latin typeface="Chalkduster" panose="03050602040202020205" pitchFamily="66" charset="77"/>
              </a:rPr>
              <a:t>What A level results do I need?</a:t>
            </a:r>
          </a:p>
          <a:p>
            <a:pPr marL="0" indent="0" algn="just">
              <a:buNone/>
            </a:pPr>
            <a:r>
              <a:rPr lang="en-US" sz="2800" dirty="0">
                <a:latin typeface="Chalkduster" panose="03050602040202020205" pitchFamily="66" charset="77"/>
              </a:rPr>
              <a:t>I don’t have an A level in math – can I still study math at university? 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FFFF00"/>
                </a:solidFill>
                <a:latin typeface="Chalkduster" panose="03050602040202020205" pitchFamily="66" charset="77"/>
              </a:rPr>
              <a:t>Do I need advanced level math courses taken prior to study math at university?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  <a:latin typeface="Chalkduster" panose="03050602040202020205" pitchFamily="66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4F29B1-2C30-8541-9EAA-4F1E74D3F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3" y="390584"/>
            <a:ext cx="957033" cy="962035"/>
          </a:xfrm>
          <a:prstGeom prst="rect">
            <a:avLst/>
          </a:prstGeom>
        </p:spPr>
      </p:pic>
      <p:pic>
        <p:nvPicPr>
          <p:cNvPr id="25" name="Content Placeholder 20" descr="Text&#10;&#10;Description automatically generated">
            <a:extLst>
              <a:ext uri="{FF2B5EF4-FFF2-40B4-BE49-F238E27FC236}">
                <a16:creationId xmlns:a16="http://schemas.microsoft.com/office/drawing/2014/main" id="{45D74BA5-5F62-BA49-8BE4-C19254E33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58" y="450920"/>
            <a:ext cx="2311446" cy="6049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Google Shape;356;p38">
            <a:extLst>
              <a:ext uri="{FF2B5EF4-FFF2-40B4-BE49-F238E27FC236}">
                <a16:creationId xmlns:a16="http://schemas.microsoft.com/office/drawing/2014/main" id="{8BA7B1AD-9505-B849-AF1F-3E381B4039E7}"/>
              </a:ext>
            </a:extLst>
          </p:cNvPr>
          <p:cNvSpPr/>
          <p:nvPr/>
        </p:nvSpPr>
        <p:spPr>
          <a:xfrm>
            <a:off x="1002157" y="1987257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356;p38">
            <a:extLst>
              <a:ext uri="{FF2B5EF4-FFF2-40B4-BE49-F238E27FC236}">
                <a16:creationId xmlns:a16="http://schemas.microsoft.com/office/drawing/2014/main" id="{7911F4F2-ED6B-654F-AB77-29A3365E2FE5}"/>
              </a:ext>
            </a:extLst>
          </p:cNvPr>
          <p:cNvSpPr/>
          <p:nvPr/>
        </p:nvSpPr>
        <p:spPr>
          <a:xfrm>
            <a:off x="997840" y="3036757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356;p38">
            <a:extLst>
              <a:ext uri="{FF2B5EF4-FFF2-40B4-BE49-F238E27FC236}">
                <a16:creationId xmlns:a16="http://schemas.microsoft.com/office/drawing/2014/main" id="{3FCDDDCC-3AAC-204A-B7BA-1B0F168CFC66}"/>
              </a:ext>
            </a:extLst>
          </p:cNvPr>
          <p:cNvSpPr/>
          <p:nvPr/>
        </p:nvSpPr>
        <p:spPr>
          <a:xfrm>
            <a:off x="997840" y="3711540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356;p38">
            <a:extLst>
              <a:ext uri="{FF2B5EF4-FFF2-40B4-BE49-F238E27FC236}">
                <a16:creationId xmlns:a16="http://schemas.microsoft.com/office/drawing/2014/main" id="{2E9C847D-8FE7-E34F-933A-813665DDF19F}"/>
              </a:ext>
            </a:extLst>
          </p:cNvPr>
          <p:cNvSpPr/>
          <p:nvPr/>
        </p:nvSpPr>
        <p:spPr>
          <a:xfrm>
            <a:off x="997840" y="4778340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1" name="Content Placeholder 20" descr="Text&#10;&#10;Description automatically generated">
            <a:extLst>
              <a:ext uri="{FF2B5EF4-FFF2-40B4-BE49-F238E27FC236}">
                <a16:creationId xmlns:a16="http://schemas.microsoft.com/office/drawing/2014/main" id="{FF3EED5E-14F3-C142-A74D-655D69C8B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58" y="546683"/>
            <a:ext cx="2311446" cy="6049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onvex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4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E806-1E04-A743-B899-AB6EFB9A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Careers requiring Math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7C06-C318-E745-B6E6-B5B5C0F18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012" y="304001"/>
            <a:ext cx="957033" cy="962035"/>
          </a:xfrm>
          <a:prstGeom prst="rect">
            <a:avLst/>
          </a:prstGeom>
        </p:spPr>
      </p:pic>
      <p:pic>
        <p:nvPicPr>
          <p:cNvPr id="8" name="Content Placeholder 7" descr="Diagram&#10;&#10;Description automatically generated with low confidence">
            <a:extLst>
              <a:ext uri="{FF2B5EF4-FFF2-40B4-BE49-F238E27FC236}">
                <a16:creationId xmlns:a16="http://schemas.microsoft.com/office/drawing/2014/main" id="{E0EA0ADC-ADBB-D84C-97D7-07606DC73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2" y="2667000"/>
            <a:ext cx="6667500" cy="2222500"/>
          </a:xfr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31605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2" y="3429000"/>
            <a:ext cx="3124200" cy="27432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#1.</a:t>
            </a:r>
            <a:r>
              <a:rPr lang="en-US" b="1" dirty="0">
                <a:latin typeface="Chalkduster" panose="03050602040202020205" pitchFamily="66" charset="77"/>
              </a:rPr>
              <a:t> </a:t>
            </a:r>
            <a:r>
              <a:rPr lang="en-US" sz="2200" b="1" dirty="0">
                <a:solidFill>
                  <a:srgbClr val="FFFF00"/>
                </a:solidFill>
                <a:latin typeface="Chalkduster" panose="03050602040202020205" pitchFamily="66" charset="77"/>
              </a:rPr>
              <a:t>Data Scientist</a:t>
            </a:r>
            <a:endParaRPr lang="en-US" sz="2200" b="1" dirty="0">
              <a:latin typeface="Chalkduster" panose="03050602040202020205" pitchFamily="66" charset="77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latin typeface="Chalkduster" panose="03050602040202020205" pitchFamily="66" charset="77"/>
              </a:rPr>
              <a:t>Average salary: </a:t>
            </a:r>
            <a:r>
              <a:rPr lang="en-US" b="1" dirty="0">
                <a:solidFill>
                  <a:srgbClr val="92D050"/>
                </a:solidFill>
                <a:latin typeface="Chalkduster" panose="03050602040202020205" pitchFamily="66" charset="77"/>
              </a:rPr>
              <a:t>$118,370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92CC0D-6A76-EF47-BA7E-47AACDF76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012" y="333365"/>
            <a:ext cx="957033" cy="9620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1C97582-44FF-3D4F-A179-6227D317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Careers requiring Math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20" name="Picture 19" descr="A screenshot of a video game&#10;&#10;Description automatically generated">
            <a:extLst>
              <a:ext uri="{FF2B5EF4-FFF2-40B4-BE49-F238E27FC236}">
                <a16:creationId xmlns:a16="http://schemas.microsoft.com/office/drawing/2014/main" id="{9F5D79F8-B802-924A-99F2-AB3131161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63" r="588" b="2"/>
          <a:stretch/>
        </p:blipFill>
        <p:spPr>
          <a:xfrm>
            <a:off x="6284912" y="1752600"/>
            <a:ext cx="3238499" cy="3238499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2" name="Content Placeholder 4" descr="A close - up of a newspaper&#10;&#10;Description automatically generated with medium confidence">
            <a:extLst>
              <a:ext uri="{FF2B5EF4-FFF2-40B4-BE49-F238E27FC236}">
                <a16:creationId xmlns:a16="http://schemas.microsoft.com/office/drawing/2014/main" id="{785429C4-C8A0-C147-94C9-E08E8D9592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20" r="3" b="7351"/>
          <a:stretch/>
        </p:blipFill>
        <p:spPr>
          <a:xfrm>
            <a:off x="4627427" y="4609144"/>
            <a:ext cx="2908390" cy="1537656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5" name="Picture 2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9411D28C-4C2F-C641-A763-B2B15CE436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23" r="15112" b="2"/>
          <a:stretch/>
        </p:blipFill>
        <p:spPr>
          <a:xfrm>
            <a:off x="8685212" y="4436346"/>
            <a:ext cx="1846230" cy="1583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7973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8E8E-59CA-9141-B366-110D50D23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4B3AD-60CD-0A49-93DB-A955BE494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7216" y="2286000"/>
            <a:ext cx="9829796" cy="3178259"/>
          </a:xfrm>
        </p:spPr>
        <p:txBody>
          <a:bodyPr>
            <a:normAutofit/>
          </a:bodyPr>
          <a:lstStyle/>
          <a:p>
            <a:pPr marL="0" lvl="0" indent="0">
              <a:spcBef>
                <a:spcPts val="2000"/>
              </a:spcBef>
              <a:buNone/>
            </a:pPr>
            <a:r>
              <a:rPr lang="en-US" sz="2800" dirty="0">
                <a:latin typeface="Chalkduster" panose="03050602040202020205" pitchFamily="66" charset="77"/>
              </a:rPr>
              <a:t>Importance to learn MATH</a:t>
            </a:r>
          </a:p>
          <a:p>
            <a:pPr marL="0" lvl="0" indent="0">
              <a:spcBef>
                <a:spcPts val="2000"/>
              </a:spcBef>
              <a:buNone/>
            </a:pPr>
            <a:r>
              <a:rPr lang="en-US" sz="2800" dirty="0">
                <a:latin typeface="Chalkduster" panose="03050602040202020205" pitchFamily="66" charset="77"/>
              </a:rPr>
              <a:t>Why go to University?</a:t>
            </a:r>
          </a:p>
          <a:p>
            <a:pPr marL="0" lvl="0" indent="0">
              <a:spcBef>
                <a:spcPts val="2000"/>
              </a:spcBef>
              <a:buNone/>
            </a:pPr>
            <a:r>
              <a:rPr lang="en-US" sz="2800" dirty="0">
                <a:latin typeface="Chalkduster" panose="03050602040202020205" pitchFamily="66" charset="77"/>
              </a:rPr>
              <a:t>Why study Math in University?</a:t>
            </a:r>
          </a:p>
          <a:p>
            <a:pPr marL="0" lvl="0" indent="0">
              <a:spcBef>
                <a:spcPts val="2000"/>
              </a:spcBef>
              <a:buNone/>
            </a:pPr>
            <a:r>
              <a:rPr lang="en-US" sz="2800" dirty="0">
                <a:latin typeface="Chalkduster" panose="03050602040202020205" pitchFamily="66" charset="77"/>
              </a:rPr>
              <a:t>Careers in MATH</a:t>
            </a:r>
          </a:p>
          <a:p>
            <a:pPr marL="0" lvl="0" indent="0">
              <a:spcBef>
                <a:spcPts val="2000"/>
              </a:spcBef>
              <a:buNone/>
            </a:pPr>
            <a:r>
              <a:rPr lang="en-US" sz="2800" dirty="0">
                <a:latin typeface="Chalkduster" panose="03050602040202020205" pitchFamily="66" charset="77"/>
              </a:rPr>
              <a:t>Differences between Pure and Applied Math</a:t>
            </a:r>
          </a:p>
          <a:p>
            <a:pPr>
              <a:spcBef>
                <a:spcPts val="2000"/>
              </a:spcBef>
            </a:pPr>
            <a:endParaRPr lang="en-US" sz="2800" dirty="0"/>
          </a:p>
        </p:txBody>
      </p:sp>
      <p:sp>
        <p:nvSpPr>
          <p:cNvPr id="4" name="Google Shape;383;p38">
            <a:extLst>
              <a:ext uri="{FF2B5EF4-FFF2-40B4-BE49-F238E27FC236}">
                <a16:creationId xmlns:a16="http://schemas.microsoft.com/office/drawing/2014/main" id="{42D02FAE-F9CF-CA47-8422-28B3EB1C3D42}"/>
              </a:ext>
            </a:extLst>
          </p:cNvPr>
          <p:cNvSpPr/>
          <p:nvPr/>
        </p:nvSpPr>
        <p:spPr>
          <a:xfrm>
            <a:off x="1370014" y="2286000"/>
            <a:ext cx="345681" cy="41483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Google Shape;383;p38">
            <a:extLst>
              <a:ext uri="{FF2B5EF4-FFF2-40B4-BE49-F238E27FC236}">
                <a16:creationId xmlns:a16="http://schemas.microsoft.com/office/drawing/2014/main" id="{E91755BC-651B-794F-8CB0-83A1CE71338A}"/>
              </a:ext>
            </a:extLst>
          </p:cNvPr>
          <p:cNvSpPr/>
          <p:nvPr/>
        </p:nvSpPr>
        <p:spPr>
          <a:xfrm>
            <a:off x="1369575" y="2909345"/>
            <a:ext cx="345681" cy="41483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Google Shape;383;p38">
            <a:extLst>
              <a:ext uri="{FF2B5EF4-FFF2-40B4-BE49-F238E27FC236}">
                <a16:creationId xmlns:a16="http://schemas.microsoft.com/office/drawing/2014/main" id="{BB6CCAF5-5FBF-5F49-BB00-4DA3F7A9D8D4}"/>
              </a:ext>
            </a:extLst>
          </p:cNvPr>
          <p:cNvSpPr/>
          <p:nvPr/>
        </p:nvSpPr>
        <p:spPr>
          <a:xfrm>
            <a:off x="1369574" y="3532690"/>
            <a:ext cx="345681" cy="41483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Google Shape;383;p38">
            <a:extLst>
              <a:ext uri="{FF2B5EF4-FFF2-40B4-BE49-F238E27FC236}">
                <a16:creationId xmlns:a16="http://schemas.microsoft.com/office/drawing/2014/main" id="{843CDE62-643F-E641-9974-F97F1AEA017D}"/>
              </a:ext>
            </a:extLst>
          </p:cNvPr>
          <p:cNvSpPr/>
          <p:nvPr/>
        </p:nvSpPr>
        <p:spPr>
          <a:xfrm>
            <a:off x="1343653" y="4156035"/>
            <a:ext cx="345681" cy="41483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Google Shape;383;p38">
            <a:extLst>
              <a:ext uri="{FF2B5EF4-FFF2-40B4-BE49-F238E27FC236}">
                <a16:creationId xmlns:a16="http://schemas.microsoft.com/office/drawing/2014/main" id="{DECC85B8-05FB-5C4F-BE12-4840338A8E4E}"/>
              </a:ext>
            </a:extLst>
          </p:cNvPr>
          <p:cNvSpPr/>
          <p:nvPr/>
        </p:nvSpPr>
        <p:spPr>
          <a:xfrm>
            <a:off x="1369574" y="4779381"/>
            <a:ext cx="345681" cy="41483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BEF2CE-2B16-F148-A196-F5DC3FC0D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93" y="333365"/>
            <a:ext cx="957033" cy="9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3429000"/>
            <a:ext cx="3581401" cy="27432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#2.</a:t>
            </a:r>
            <a:r>
              <a:rPr lang="en-US" sz="2200" b="1" dirty="0">
                <a:solidFill>
                  <a:srgbClr val="FFFF00"/>
                </a:solidFill>
                <a:latin typeface="Chalkduster" panose="03050602040202020205" pitchFamily="66" charset="77"/>
              </a:rPr>
              <a:t>Software Developer</a:t>
            </a:r>
            <a:endParaRPr lang="en-US" sz="2200" b="1" dirty="0">
              <a:latin typeface="Chalkduster" panose="03050602040202020205" pitchFamily="66" charset="77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latin typeface="Chalkduster" panose="03050602040202020205" pitchFamily="66" charset="77"/>
              </a:rPr>
              <a:t>Average salary: </a:t>
            </a:r>
            <a:r>
              <a:rPr lang="en-US" b="1" dirty="0">
                <a:solidFill>
                  <a:srgbClr val="92D050"/>
                </a:solidFill>
                <a:latin typeface="Chalkduster" panose="03050602040202020205" pitchFamily="66" charset="77"/>
              </a:rPr>
              <a:t>$105,590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92CC0D-6A76-EF47-BA7E-47AACDF76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13" y="333365"/>
            <a:ext cx="957033" cy="9620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1C97582-44FF-3D4F-A179-6227D317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Careers requiring Math 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(cont.)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6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C7FFD2F-DE7E-E043-AF1A-53AE3AB5F5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23" r="20375" b="-3"/>
          <a:stretch/>
        </p:blipFill>
        <p:spPr>
          <a:xfrm>
            <a:off x="7436624" y="4220373"/>
            <a:ext cx="1743277" cy="1743277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C6049BF-E5B8-3D40-A2A4-211B84611A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26" r="1823" b="-2"/>
          <a:stretch/>
        </p:blipFill>
        <p:spPr>
          <a:xfrm>
            <a:off x="5318011" y="1861983"/>
            <a:ext cx="2300401" cy="2300401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0002BC0-5143-E34C-805C-0ACB24ED59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99" r="18790" b="-2"/>
          <a:stretch/>
        </p:blipFill>
        <p:spPr>
          <a:xfrm>
            <a:off x="7842023" y="1789954"/>
            <a:ext cx="2675757" cy="2243761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316FF2C9-2E99-7A4A-87EA-0FFF2E6055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92" r="13660" b="1"/>
          <a:stretch/>
        </p:blipFill>
        <p:spPr>
          <a:xfrm>
            <a:off x="4579735" y="4162384"/>
            <a:ext cx="2124277" cy="1919380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22219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7612" y="3429000"/>
            <a:ext cx="3200401" cy="27432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#3.</a:t>
            </a:r>
            <a:r>
              <a:rPr lang="en-US" sz="2200" b="1" dirty="0">
                <a:solidFill>
                  <a:srgbClr val="FFFF00"/>
                </a:solidFill>
                <a:latin typeface="Chalkduster" panose="03050602040202020205" pitchFamily="66" charset="77"/>
              </a:rPr>
              <a:t> Economist</a:t>
            </a:r>
            <a:endParaRPr lang="en-US" sz="2200" b="1" dirty="0">
              <a:latin typeface="Chalkduster" panose="03050602040202020205" pitchFamily="66" charset="77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latin typeface="Chalkduster" panose="03050602040202020205" pitchFamily="66" charset="77"/>
              </a:rPr>
              <a:t>Average salary: </a:t>
            </a:r>
            <a:r>
              <a:rPr lang="en-US" b="1" dirty="0">
                <a:solidFill>
                  <a:srgbClr val="92D050"/>
                </a:solidFill>
                <a:latin typeface="Chalkduster" panose="03050602040202020205" pitchFamily="66" charset="77"/>
              </a:rPr>
              <a:t>$104,340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92CC0D-6A76-EF47-BA7E-47AACDF76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13" y="333365"/>
            <a:ext cx="957033" cy="9620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1C97582-44FF-3D4F-A179-6227D317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Careers requiring Math 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(cont.)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9" name="Picture 8" descr="A picture containing text, accessory, screenshot&#10;&#10;Description automatically generated">
            <a:extLst>
              <a:ext uri="{FF2B5EF4-FFF2-40B4-BE49-F238E27FC236}">
                <a16:creationId xmlns:a16="http://schemas.microsoft.com/office/drawing/2014/main" id="{8D149690-30FF-0746-A833-99BF95AF35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6" r="-2" b="6629"/>
          <a:stretch/>
        </p:blipFill>
        <p:spPr>
          <a:xfrm>
            <a:off x="6874677" y="2062682"/>
            <a:ext cx="3749676" cy="1671118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8C20EEC9-3408-F548-92F1-8233240C8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36" r="-1" b="7537"/>
          <a:stretch/>
        </p:blipFill>
        <p:spPr>
          <a:xfrm>
            <a:off x="4578349" y="2062682"/>
            <a:ext cx="2925976" cy="1671112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53E0EE7-425C-BF4B-A583-57001A7BC6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596" r="2" b="2"/>
          <a:stretch/>
        </p:blipFill>
        <p:spPr>
          <a:xfrm>
            <a:off x="7693003" y="3962400"/>
            <a:ext cx="2917063" cy="1671122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F28044D8-6865-DF4A-A662-EE9168A749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59" r="-2" b="-2"/>
          <a:stretch/>
        </p:blipFill>
        <p:spPr>
          <a:xfrm>
            <a:off x="4554536" y="3962400"/>
            <a:ext cx="3749676" cy="1671122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28546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7612" y="3429000"/>
            <a:ext cx="3200401" cy="27432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#4.</a:t>
            </a:r>
            <a:r>
              <a:rPr lang="en-US" sz="2200" b="1" dirty="0">
                <a:solidFill>
                  <a:srgbClr val="FFFF00"/>
                </a:solidFill>
                <a:latin typeface="Chalkduster" panose="03050602040202020205" pitchFamily="66" charset="77"/>
              </a:rPr>
              <a:t> Actuary</a:t>
            </a:r>
            <a:endParaRPr lang="en-US" sz="2200" b="1" dirty="0">
              <a:latin typeface="Chalkduster" panose="03050602040202020205" pitchFamily="66" charset="77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latin typeface="Chalkduster" panose="03050602040202020205" pitchFamily="66" charset="77"/>
              </a:rPr>
              <a:t>Average salary: </a:t>
            </a:r>
            <a:r>
              <a:rPr lang="en-US" b="1" dirty="0">
                <a:solidFill>
                  <a:srgbClr val="92D050"/>
                </a:solidFill>
                <a:latin typeface="Chalkduster" panose="03050602040202020205" pitchFamily="66" charset="77"/>
              </a:rPr>
              <a:t>$102,880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92CC0D-6A76-EF47-BA7E-47AACDF76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13" y="333365"/>
            <a:ext cx="957033" cy="9620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1C97582-44FF-3D4F-A179-6227D317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Careers requiring Math 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(cont.)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6" name="Picture 5" descr="actuarial03.jpg">
            <a:extLst>
              <a:ext uri="{FF2B5EF4-FFF2-40B4-BE49-F238E27FC236}">
                <a16:creationId xmlns:a16="http://schemas.microsoft.com/office/drawing/2014/main" id="{7B9745E8-1821-0C4D-98CB-F4B5DEDC87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r="31489" b="2"/>
          <a:stretch/>
        </p:blipFill>
        <p:spPr>
          <a:xfrm>
            <a:off x="6211778" y="3946489"/>
            <a:ext cx="1960850" cy="1960850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Picture 6" descr="actuarial01.png">
            <a:extLst>
              <a:ext uri="{FF2B5EF4-FFF2-40B4-BE49-F238E27FC236}">
                <a16:creationId xmlns:a16="http://schemas.microsoft.com/office/drawing/2014/main" id="{36FFA2AB-8C34-4C4F-BCB2-8696A7E7A5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8" r="9054" b="2"/>
          <a:stretch/>
        </p:blipFill>
        <p:spPr>
          <a:xfrm>
            <a:off x="4593374" y="1772552"/>
            <a:ext cx="2665916" cy="2266048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Picture 11" descr="actuarial02.jpg">
            <a:extLst>
              <a:ext uri="{FF2B5EF4-FFF2-40B4-BE49-F238E27FC236}">
                <a16:creationId xmlns:a16="http://schemas.microsoft.com/office/drawing/2014/main" id="{98D13BAF-B782-A447-BD9C-E5F6AA2722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5" r="38040" b="2"/>
          <a:stretch/>
        </p:blipFill>
        <p:spPr>
          <a:xfrm>
            <a:off x="9070865" y="3594590"/>
            <a:ext cx="1509495" cy="2412019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Picture 12" descr="actuarial_!.jpg">
            <a:extLst>
              <a:ext uri="{FF2B5EF4-FFF2-40B4-BE49-F238E27FC236}">
                <a16:creationId xmlns:a16="http://schemas.microsoft.com/office/drawing/2014/main" id="{F63FD90D-AC11-BE4F-AA98-7671F21D0D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597" y="1772552"/>
            <a:ext cx="3197796" cy="1656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24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7612" y="3429000"/>
            <a:ext cx="3200401" cy="27432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#5.</a:t>
            </a:r>
            <a:r>
              <a:rPr lang="en-US" sz="2200" b="1" dirty="0">
                <a:solidFill>
                  <a:srgbClr val="FFFF00"/>
                </a:solidFill>
                <a:latin typeface="Chalkduster" panose="03050602040202020205" pitchFamily="66" charset="77"/>
              </a:rPr>
              <a:t> Statistician</a:t>
            </a:r>
            <a:endParaRPr lang="en-US" sz="2200" b="1" dirty="0">
              <a:latin typeface="Chalkduster" panose="03050602040202020205" pitchFamily="66" charset="77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latin typeface="Chalkduster" panose="03050602040202020205" pitchFamily="66" charset="77"/>
              </a:rPr>
              <a:t>Average salary: </a:t>
            </a:r>
            <a:r>
              <a:rPr lang="en-US" b="1" dirty="0">
                <a:solidFill>
                  <a:srgbClr val="92D050"/>
                </a:solidFill>
                <a:latin typeface="Chalkduster" panose="03050602040202020205" pitchFamily="66" charset="77"/>
              </a:rPr>
              <a:t>$88,190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92CC0D-6A76-EF47-BA7E-47AACDF76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13" y="333365"/>
            <a:ext cx="957033" cy="9620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1C97582-44FF-3D4F-A179-6227D317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Careers requiring Math 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(cont.)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8" name="Picture 7" descr="A picture containing text, computer, computer, indoor&#10;&#10;Description automatically generated">
            <a:extLst>
              <a:ext uri="{FF2B5EF4-FFF2-40B4-BE49-F238E27FC236}">
                <a16:creationId xmlns:a16="http://schemas.microsoft.com/office/drawing/2014/main" id="{F472A00A-EE22-334F-85E4-2225A7B546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r="22621" b="1"/>
          <a:stretch/>
        </p:blipFill>
        <p:spPr>
          <a:xfrm>
            <a:off x="5644930" y="2241954"/>
            <a:ext cx="1629769" cy="1629769"/>
          </a:xfrm>
          <a:custGeom>
            <a:avLst/>
            <a:gdLst/>
            <a:ahLst/>
            <a:cxnLst/>
            <a:rect l="l" t="t" r="r" b="b"/>
            <a:pathLst>
              <a:path w="2990088" h="2990088">
                <a:moveTo>
                  <a:pt x="1495044" y="0"/>
                </a:moveTo>
                <a:cubicBezTo>
                  <a:pt x="2320734" y="0"/>
                  <a:pt x="2990088" y="669354"/>
                  <a:pt x="2990088" y="1495044"/>
                </a:cubicBezTo>
                <a:cubicBezTo>
                  <a:pt x="2990088" y="2320734"/>
                  <a:pt x="2320734" y="2990088"/>
                  <a:pt x="1495044" y="2990088"/>
                </a:cubicBezTo>
                <a:cubicBezTo>
                  <a:pt x="669354" y="2990088"/>
                  <a:pt x="0" y="2320734"/>
                  <a:pt x="0" y="1495044"/>
                </a:cubicBezTo>
                <a:cubicBezTo>
                  <a:pt x="0" y="669354"/>
                  <a:pt x="669354" y="0"/>
                  <a:pt x="1495044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Picture 8" descr="A picture containing stationary, colorful&#10;&#10;Description automatically generated">
            <a:extLst>
              <a:ext uri="{FF2B5EF4-FFF2-40B4-BE49-F238E27FC236}">
                <a16:creationId xmlns:a16="http://schemas.microsoft.com/office/drawing/2014/main" id="{503A826A-C3FE-074E-B50C-C15FF18528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96" b="5"/>
          <a:stretch/>
        </p:blipFill>
        <p:spPr>
          <a:xfrm>
            <a:off x="7752356" y="1726341"/>
            <a:ext cx="2886710" cy="1786177"/>
          </a:xfrm>
          <a:custGeom>
            <a:avLst/>
            <a:gdLst/>
            <a:ahLst/>
            <a:cxnLst/>
            <a:rect l="l" t="t" r="r" b="b"/>
            <a:pathLst>
              <a:path w="3657600" h="2263173">
                <a:moveTo>
                  <a:pt x="54075" y="0"/>
                </a:moveTo>
                <a:lnTo>
                  <a:pt x="3603525" y="0"/>
                </a:lnTo>
                <a:lnTo>
                  <a:pt x="3620445" y="65806"/>
                </a:lnTo>
                <a:cubicBezTo>
                  <a:pt x="3644807" y="184856"/>
                  <a:pt x="3657600" y="308121"/>
                  <a:pt x="3657600" y="434373"/>
                </a:cubicBezTo>
                <a:cubicBezTo>
                  <a:pt x="3657600" y="1444391"/>
                  <a:pt x="2838818" y="2263173"/>
                  <a:pt x="1828800" y="2263173"/>
                </a:cubicBezTo>
                <a:cubicBezTo>
                  <a:pt x="818782" y="2263173"/>
                  <a:pt x="0" y="1444391"/>
                  <a:pt x="0" y="434373"/>
                </a:cubicBezTo>
                <a:cubicBezTo>
                  <a:pt x="0" y="308121"/>
                  <a:pt x="12794" y="184856"/>
                  <a:pt x="37155" y="65806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Content Placeholder 15" descr="Icon&#10;&#10;Description automatically generated">
            <a:extLst>
              <a:ext uri="{FF2B5EF4-FFF2-40B4-BE49-F238E27FC236}">
                <a16:creationId xmlns:a16="http://schemas.microsoft.com/office/drawing/2014/main" id="{F967D029-9228-1D40-A308-37F9062FC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28553" r="23955" b="2"/>
          <a:stretch/>
        </p:blipFill>
        <p:spPr>
          <a:xfrm>
            <a:off x="8555593" y="3556148"/>
            <a:ext cx="2110819" cy="2488903"/>
          </a:xfrm>
          <a:custGeom>
            <a:avLst/>
            <a:gdLst/>
            <a:ahLst/>
            <a:cxnLst/>
            <a:rect l="l" t="t" r="r" b="b"/>
            <a:pathLst>
              <a:path w="3671324" h="4328922">
                <a:moveTo>
                  <a:pt x="2674686" y="0"/>
                </a:moveTo>
                <a:cubicBezTo>
                  <a:pt x="2951659" y="0"/>
                  <a:pt x="3218799" y="42100"/>
                  <a:pt x="3470056" y="120249"/>
                </a:cubicBezTo>
                <a:lnTo>
                  <a:pt x="3671324" y="193914"/>
                </a:lnTo>
                <a:lnTo>
                  <a:pt x="3671324" y="4328922"/>
                </a:lnTo>
                <a:lnTo>
                  <a:pt x="575538" y="4328922"/>
                </a:lnTo>
                <a:lnTo>
                  <a:pt x="456795" y="4170129"/>
                </a:lnTo>
                <a:cubicBezTo>
                  <a:pt x="168398" y="3743246"/>
                  <a:pt x="0" y="3228632"/>
                  <a:pt x="0" y="2674686"/>
                </a:cubicBezTo>
                <a:cubicBezTo>
                  <a:pt x="0" y="1197498"/>
                  <a:pt x="1197498" y="0"/>
                  <a:pt x="2674686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Content Placeholder 28">
            <a:extLst>
              <a:ext uri="{FF2B5EF4-FFF2-40B4-BE49-F238E27FC236}">
                <a16:creationId xmlns:a16="http://schemas.microsoft.com/office/drawing/2014/main" id="{7A5656A3-7D6E-E64A-9885-6EB994A36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0412" y="4309824"/>
            <a:ext cx="3542829" cy="1786176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77730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3429000"/>
            <a:ext cx="3581401" cy="27432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#6.</a:t>
            </a:r>
            <a:r>
              <a:rPr lang="en-US" sz="2200" b="1" dirty="0">
                <a:solidFill>
                  <a:srgbClr val="FFFF00"/>
                </a:solidFill>
                <a:latin typeface="Chalkduster" panose="03050602040202020205" pitchFamily="66" charset="77"/>
              </a:rPr>
              <a:t> Financial Analyst</a:t>
            </a:r>
            <a:endParaRPr lang="en-US" sz="2200" b="1" dirty="0">
              <a:latin typeface="Chalkduster" panose="03050602040202020205" pitchFamily="66" charset="77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latin typeface="Chalkduster" panose="03050602040202020205" pitchFamily="66" charset="77"/>
              </a:rPr>
              <a:t>Average salary: </a:t>
            </a:r>
            <a:r>
              <a:rPr lang="en-US" b="1" dirty="0">
                <a:solidFill>
                  <a:srgbClr val="92D050"/>
                </a:solidFill>
                <a:latin typeface="Chalkduster" panose="03050602040202020205" pitchFamily="66" charset="77"/>
              </a:rPr>
              <a:t>$85,660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92CC0D-6A76-EF47-BA7E-47AACDF76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13" y="333365"/>
            <a:ext cx="957033" cy="9620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1C97582-44FF-3D4F-A179-6227D317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Careers requiring Math 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(cont.)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5" name="Content Placeholder 39" descr="A picture containing text&#10;&#10;Description automatically generated">
            <a:extLst>
              <a:ext uri="{FF2B5EF4-FFF2-40B4-BE49-F238E27FC236}">
                <a16:creationId xmlns:a16="http://schemas.microsoft.com/office/drawing/2014/main" id="{A7DC25A4-0A66-8542-8D6A-0E2CEFC01C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06" r="27640" b="2"/>
          <a:stretch/>
        </p:blipFill>
        <p:spPr>
          <a:xfrm>
            <a:off x="9218612" y="1799360"/>
            <a:ext cx="1273058" cy="1273058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Content Placeholder 7" descr="ACCOUNTANCYFINANCE01.jpg">
            <a:extLst>
              <a:ext uri="{FF2B5EF4-FFF2-40B4-BE49-F238E27FC236}">
                <a16:creationId xmlns:a16="http://schemas.microsoft.com/office/drawing/2014/main" id="{3EA4D326-DC54-4248-A77F-1806644A3B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3" r="31225" b="-3"/>
          <a:stretch/>
        </p:blipFill>
        <p:spPr>
          <a:xfrm>
            <a:off x="7313612" y="3113080"/>
            <a:ext cx="2802571" cy="2802571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708AD53-4ED8-0346-854C-51403811CB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95" r="8305" b="-2"/>
          <a:stretch/>
        </p:blipFill>
        <p:spPr>
          <a:xfrm>
            <a:off x="4526181" y="1752600"/>
            <a:ext cx="2711231" cy="230456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Picture 7" descr="Text, logo, whiteboard&#10;&#10;Description automatically generated">
            <a:extLst>
              <a:ext uri="{FF2B5EF4-FFF2-40B4-BE49-F238E27FC236}">
                <a16:creationId xmlns:a16="http://schemas.microsoft.com/office/drawing/2014/main" id="{C5E14BCA-A7E3-F64F-80AD-C384B06B68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95" r="10238" b="-3"/>
          <a:stretch/>
        </p:blipFill>
        <p:spPr>
          <a:xfrm>
            <a:off x="4560818" y="4136302"/>
            <a:ext cx="2295594" cy="1997798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2054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9012" y="3429000"/>
            <a:ext cx="3429001" cy="27432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#7.</a:t>
            </a:r>
            <a:r>
              <a:rPr lang="en-US" sz="2200" b="1" dirty="0">
                <a:solidFill>
                  <a:srgbClr val="FFFF00"/>
                </a:solidFill>
                <a:latin typeface="Chalkduster" panose="03050602040202020205" pitchFamily="66" charset="77"/>
              </a:rPr>
              <a:t> Medical Scientist</a:t>
            </a:r>
            <a:endParaRPr lang="en-US" sz="2200" b="1" dirty="0">
              <a:latin typeface="Chalkduster" panose="03050602040202020205" pitchFamily="66" charset="77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latin typeface="Chalkduster" panose="03050602040202020205" pitchFamily="66" charset="77"/>
              </a:rPr>
              <a:t>Average salary: </a:t>
            </a:r>
            <a:r>
              <a:rPr lang="en-US" b="1" dirty="0">
                <a:solidFill>
                  <a:srgbClr val="92D050"/>
                </a:solidFill>
                <a:latin typeface="Chalkduster" panose="03050602040202020205" pitchFamily="66" charset="77"/>
              </a:rPr>
              <a:t>$84,810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92CC0D-6A76-EF47-BA7E-47AACDF76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13" y="333365"/>
            <a:ext cx="957033" cy="9620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1C97582-44FF-3D4F-A179-6227D317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Careers requiring Math 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(cont.)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5" name="Content Placeholder 4" descr="A few people in a lab&#10;&#10;Description automatically generated with low confidence">
            <a:extLst>
              <a:ext uri="{FF2B5EF4-FFF2-40B4-BE49-F238E27FC236}">
                <a16:creationId xmlns:a16="http://schemas.microsoft.com/office/drawing/2014/main" id="{89C74DE9-3DE8-2E43-ABC3-4FAD456A71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50" r="19252" b="3"/>
          <a:stretch/>
        </p:blipFill>
        <p:spPr>
          <a:xfrm>
            <a:off x="7542212" y="25908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5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4BEF82CD-E7C9-894C-8C0F-BA1045DA07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14" r="2616" b="2"/>
          <a:stretch/>
        </p:blipFill>
        <p:spPr>
          <a:xfrm>
            <a:off x="4570412" y="1752600"/>
            <a:ext cx="2514600" cy="2144071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Picture 6" descr="A picture containing person, device, gauge&#10;&#10;Description automatically generated">
            <a:extLst>
              <a:ext uri="{FF2B5EF4-FFF2-40B4-BE49-F238E27FC236}">
                <a16:creationId xmlns:a16="http://schemas.microsoft.com/office/drawing/2014/main" id="{C7CADD4B-2B68-FC4F-A007-1B7A12D520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41" r="32483" b="3"/>
          <a:stretch/>
        </p:blipFill>
        <p:spPr>
          <a:xfrm>
            <a:off x="4581523" y="4191000"/>
            <a:ext cx="2097088" cy="1894813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88428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012" y="3429000"/>
            <a:ext cx="3048001" cy="27432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#8.</a:t>
            </a:r>
            <a:r>
              <a:rPr lang="en-US" sz="2200" b="1" dirty="0">
                <a:solidFill>
                  <a:srgbClr val="FFFF00"/>
                </a:solidFill>
                <a:latin typeface="Chalkduster" panose="03050602040202020205" pitchFamily="66" charset="77"/>
              </a:rPr>
              <a:t> Computer Programmer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latin typeface="Chalkduster" panose="03050602040202020205" pitchFamily="66" charset="77"/>
              </a:rPr>
              <a:t>Average salary: </a:t>
            </a:r>
            <a:r>
              <a:rPr lang="en-US" b="1" dirty="0">
                <a:solidFill>
                  <a:srgbClr val="92D050"/>
                </a:solidFill>
                <a:latin typeface="Chalkduster" panose="03050602040202020205" pitchFamily="66" charset="77"/>
              </a:rPr>
              <a:t>$84,280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92CC0D-6A76-EF47-BA7E-47AACDF76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13" y="333365"/>
            <a:ext cx="957033" cy="9620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1C97582-44FF-3D4F-A179-6227D317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Careers requiring Math 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(cont.)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5E028482-16B2-E84E-880C-B225854AD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6" r="-3" b="18692"/>
          <a:stretch/>
        </p:blipFill>
        <p:spPr>
          <a:xfrm>
            <a:off x="7075528" y="3957676"/>
            <a:ext cx="3511468" cy="2062124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60FD7C0-A106-BC49-B146-2D2216F6BB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31" r="1" b="8508"/>
          <a:stretch/>
        </p:blipFill>
        <p:spPr>
          <a:xfrm>
            <a:off x="4570412" y="2322894"/>
            <a:ext cx="3511468" cy="1944306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Picture 12" descr="A picture containing text, person, computer, computer&#10;&#10;Description automatically generated">
            <a:extLst>
              <a:ext uri="{FF2B5EF4-FFF2-40B4-BE49-F238E27FC236}">
                <a16:creationId xmlns:a16="http://schemas.microsoft.com/office/drawing/2014/main" id="{B620E381-9AD7-F344-848E-7BEE017407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017" b="4"/>
          <a:stretch/>
        </p:blipFill>
        <p:spPr>
          <a:xfrm>
            <a:off x="8443308" y="1938144"/>
            <a:ext cx="1901279" cy="1567056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179127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012" y="3429000"/>
            <a:ext cx="3048001" cy="27432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#9.</a:t>
            </a:r>
            <a:r>
              <a:rPr lang="en-US" sz="2200" b="1" dirty="0">
                <a:solidFill>
                  <a:srgbClr val="FFFF00"/>
                </a:solidFill>
                <a:latin typeface="Chalkduster" panose="03050602040202020205" pitchFamily="66" charset="77"/>
              </a:rPr>
              <a:t> Data or Research Analyst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latin typeface="Chalkduster" panose="03050602040202020205" pitchFamily="66" charset="77"/>
              </a:rPr>
              <a:t>Average salary: </a:t>
            </a:r>
            <a:r>
              <a:rPr lang="en-US" b="1" dirty="0">
                <a:solidFill>
                  <a:srgbClr val="92D050"/>
                </a:solidFill>
                <a:latin typeface="Chalkduster" panose="03050602040202020205" pitchFamily="66" charset="77"/>
              </a:rPr>
              <a:t>$83,390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92CC0D-6A76-EF47-BA7E-47AACDF76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13" y="333365"/>
            <a:ext cx="957033" cy="9620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1C97582-44FF-3D4F-A179-6227D317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Careers requiring Math 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(cont.)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5DD9D-B583-3941-8DDF-FF8FD3607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812" y="4524054"/>
            <a:ext cx="2807046" cy="1571946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icture 7" descr="A close - up of a person typing on a keyboard&#10;&#10;Description automatically generated with low confidence">
            <a:extLst>
              <a:ext uri="{FF2B5EF4-FFF2-40B4-BE49-F238E27FC236}">
                <a16:creationId xmlns:a16="http://schemas.microsoft.com/office/drawing/2014/main" id="{27612545-0C3D-E94B-99ED-426625C95F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61" r="8689"/>
          <a:stretch/>
        </p:blipFill>
        <p:spPr>
          <a:xfrm>
            <a:off x="6551612" y="1752600"/>
            <a:ext cx="2670136" cy="2670137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087B776-7C4C-EF4B-A8C3-67C0914159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87" r="12012" b="-1"/>
          <a:stretch/>
        </p:blipFill>
        <p:spPr>
          <a:xfrm>
            <a:off x="4570412" y="3634737"/>
            <a:ext cx="2415393" cy="2415393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86949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6212" y="3429000"/>
            <a:ext cx="2971801" cy="27432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#10.</a:t>
            </a:r>
            <a:r>
              <a:rPr lang="en-US" sz="2200" b="1" dirty="0">
                <a:solidFill>
                  <a:srgbClr val="FFFF00"/>
                </a:solidFill>
                <a:latin typeface="Chalkduster" panose="03050602040202020205" pitchFamily="66" charset="77"/>
              </a:rPr>
              <a:t> Auditor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b="1" dirty="0">
                <a:latin typeface="Chalkduster" panose="03050602040202020205" pitchFamily="66" charset="77"/>
              </a:rPr>
              <a:t>Average salary: </a:t>
            </a:r>
            <a:r>
              <a:rPr lang="en-US" b="1" dirty="0">
                <a:solidFill>
                  <a:srgbClr val="92D050"/>
                </a:solidFill>
                <a:latin typeface="Chalkduster" panose="03050602040202020205" pitchFamily="66" charset="77"/>
              </a:rPr>
              <a:t>$70,500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92CC0D-6A76-EF47-BA7E-47AACDF762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13" y="333365"/>
            <a:ext cx="957033" cy="9620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1C97582-44FF-3D4F-A179-6227D317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Careers requiring Math 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(cont.)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B310E8-2BBF-1541-B7BF-746CDEA98C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5" r="11364" b="1"/>
          <a:stretch/>
        </p:blipFill>
        <p:spPr>
          <a:xfrm>
            <a:off x="7334468" y="3724452"/>
            <a:ext cx="2912475" cy="1710363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5" descr="A picture containing text, person, indoor, floor&#10;&#10;Description automatically generated">
            <a:extLst>
              <a:ext uri="{FF2B5EF4-FFF2-40B4-BE49-F238E27FC236}">
                <a16:creationId xmlns:a16="http://schemas.microsoft.com/office/drawing/2014/main" id="{A21EA8C8-B6BE-CA41-89F0-2E1E80FD5F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9310"/>
          <a:stretch/>
        </p:blipFill>
        <p:spPr>
          <a:xfrm>
            <a:off x="4858326" y="2081115"/>
            <a:ext cx="3472758" cy="1858208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Picture 6" descr="A person typing on a cell phone&#10;&#10;Description automatically generated with low confidence">
            <a:extLst>
              <a:ext uri="{FF2B5EF4-FFF2-40B4-BE49-F238E27FC236}">
                <a16:creationId xmlns:a16="http://schemas.microsoft.com/office/drawing/2014/main" id="{1E9996FA-30BC-3644-A4B9-14553103BA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07" r="-1" b="-1"/>
          <a:stretch/>
        </p:blipFill>
        <p:spPr>
          <a:xfrm>
            <a:off x="8771397" y="2030464"/>
            <a:ext cx="1696816" cy="1398536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E231E8B2-4EA7-3348-A076-5C41754711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44" r="-1" b="-1"/>
          <a:stretch/>
        </p:blipFill>
        <p:spPr>
          <a:xfrm>
            <a:off x="4666327" y="4579634"/>
            <a:ext cx="2227828" cy="1243824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419311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E806-1E04-A743-B899-AB6EFB9A6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76200"/>
            <a:ext cx="9143998" cy="10207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Best Jobs 2019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2A6-462B-4041-894F-5F239835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059" y="1905000"/>
            <a:ext cx="9905998" cy="5070465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000" b="1" dirty="0">
                <a:latin typeface="Chalkduster" panose="03050602040202020205" pitchFamily="66" charset="77"/>
              </a:rPr>
              <a:t>#1. </a:t>
            </a:r>
            <a:r>
              <a:rPr lang="en-US" sz="2000" b="1" dirty="0">
                <a:solidFill>
                  <a:srgbClr val="FFFF00"/>
                </a:solidFill>
                <a:latin typeface="Chalkduster" panose="03050602040202020205" pitchFamily="66" charset="77"/>
              </a:rPr>
              <a:t>Data Scientist </a:t>
            </a:r>
            <a:r>
              <a:rPr lang="en-US" sz="2000" b="1" dirty="0">
                <a:latin typeface="Chalkduster" panose="03050602040202020205" pitchFamily="66" charset="77"/>
              </a:rPr>
              <a:t>(median salary: </a:t>
            </a:r>
            <a:r>
              <a:rPr lang="en-US" sz="2000" b="1" dirty="0">
                <a:solidFill>
                  <a:srgbClr val="92D050"/>
                </a:solidFill>
                <a:latin typeface="Chalkduster" panose="03050602040202020205" pitchFamily="66" charset="77"/>
              </a:rPr>
              <a:t>$114,520</a:t>
            </a:r>
            <a:r>
              <a:rPr lang="en-US" sz="2000" b="1" dirty="0">
                <a:latin typeface="Chalkduster" panose="03050602040202020205" pitchFamily="66" charset="77"/>
              </a:rPr>
              <a:t>)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000" b="1" dirty="0">
                <a:latin typeface="Chalkduster" panose="03050602040202020205" pitchFamily="66" charset="77"/>
              </a:rPr>
              <a:t>#2. </a:t>
            </a:r>
            <a:r>
              <a:rPr lang="en-US" sz="2000" b="1" dirty="0">
                <a:solidFill>
                  <a:srgbClr val="FFFF00"/>
                </a:solidFill>
                <a:latin typeface="Chalkduster" panose="03050602040202020205" pitchFamily="66" charset="77"/>
              </a:rPr>
              <a:t>Statistician</a:t>
            </a:r>
            <a:r>
              <a:rPr lang="en-US" sz="2000" b="1" dirty="0">
                <a:latin typeface="Chalkduster" panose="03050602040202020205" pitchFamily="66" charset="77"/>
              </a:rPr>
              <a:t> (median salary: </a:t>
            </a:r>
            <a:r>
              <a:rPr lang="en-US" sz="2000" b="1" dirty="0">
                <a:solidFill>
                  <a:srgbClr val="92D050"/>
                </a:solidFill>
                <a:latin typeface="Chalkduster" panose="03050602040202020205" pitchFamily="66" charset="77"/>
              </a:rPr>
              <a:t>$84,760</a:t>
            </a:r>
            <a:r>
              <a:rPr lang="en-US" sz="2000" b="1" dirty="0">
                <a:latin typeface="Chalkduster" panose="03050602040202020205" pitchFamily="66" charset="77"/>
              </a:rPr>
              <a:t>)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000" b="1" dirty="0">
                <a:latin typeface="Chalkduster" panose="03050602040202020205" pitchFamily="66" charset="77"/>
              </a:rPr>
              <a:t>#3. </a:t>
            </a:r>
            <a:r>
              <a:rPr 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University Professor </a:t>
            </a:r>
            <a:r>
              <a:rPr lang="en-US" sz="2000" b="1" dirty="0">
                <a:latin typeface="Chalkduster" panose="03050602040202020205" pitchFamily="66" charset="77"/>
              </a:rPr>
              <a:t>(median salary: </a:t>
            </a:r>
            <a:r>
              <a:rPr lang="en-US" sz="2000" b="1" dirty="0">
                <a:solidFill>
                  <a:srgbClr val="92D050"/>
                </a:solidFill>
                <a:latin typeface="Chalkduster" panose="03050602040202020205" pitchFamily="66" charset="77"/>
              </a:rPr>
              <a:t>$84,760</a:t>
            </a:r>
            <a:r>
              <a:rPr lang="en-US" sz="2000" b="1" dirty="0">
                <a:latin typeface="Chalkduster" panose="03050602040202020205" pitchFamily="66" charset="77"/>
              </a:rPr>
              <a:t>)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000" b="1" dirty="0">
                <a:latin typeface="Chalkduster" panose="03050602040202020205" pitchFamily="66" charset="77"/>
              </a:rPr>
              <a:t>#4. Occupational Therapist (median salary: </a:t>
            </a:r>
            <a:r>
              <a:rPr lang="en-US" sz="2000" b="1" dirty="0">
                <a:solidFill>
                  <a:srgbClr val="92D050"/>
                </a:solidFill>
                <a:latin typeface="Chalkduster" panose="03050602040202020205" pitchFamily="66" charset="77"/>
              </a:rPr>
              <a:t>$83,200</a:t>
            </a:r>
            <a:r>
              <a:rPr lang="en-US" sz="2000" b="1" dirty="0">
                <a:latin typeface="Chalkduster" panose="03050602040202020205" pitchFamily="66" charset="77"/>
              </a:rPr>
              <a:t>)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000" b="1" dirty="0">
                <a:latin typeface="Chalkduster" panose="03050602040202020205" pitchFamily="66" charset="77"/>
              </a:rPr>
              <a:t>#5. Genetic Counselor (median salary: </a:t>
            </a:r>
            <a:r>
              <a:rPr lang="en-US" sz="2000" b="1" dirty="0">
                <a:solidFill>
                  <a:srgbClr val="92D050"/>
                </a:solidFill>
                <a:latin typeface="Chalkduster" panose="03050602040202020205" pitchFamily="66" charset="77"/>
              </a:rPr>
              <a:t>$77,480</a:t>
            </a:r>
            <a:r>
              <a:rPr lang="en-US" sz="2000" b="1" dirty="0">
                <a:latin typeface="Chalkduster" panose="03050602040202020205" pitchFamily="66" charset="77"/>
              </a:rPr>
              <a:t>)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000" b="1" dirty="0">
                <a:latin typeface="Chalkduster" panose="03050602040202020205" pitchFamily="66" charset="77"/>
              </a:rPr>
              <a:t>#6. Medical Services Manager (median salary: </a:t>
            </a:r>
            <a:r>
              <a:rPr lang="en-US" sz="2000" b="1" dirty="0">
                <a:solidFill>
                  <a:srgbClr val="92D050"/>
                </a:solidFill>
                <a:latin typeface="Chalkduster" panose="03050602040202020205" pitchFamily="66" charset="77"/>
              </a:rPr>
              <a:t>$98,350</a:t>
            </a:r>
            <a:r>
              <a:rPr lang="en-US" sz="2000" b="1" dirty="0">
                <a:latin typeface="Chalkduster" panose="03050602040202020205" pitchFamily="66" charset="77"/>
              </a:rPr>
              <a:t>)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000" b="1" dirty="0">
                <a:latin typeface="Chalkduster" panose="03050602040202020205" pitchFamily="66" charset="77"/>
              </a:rPr>
              <a:t>#7. </a:t>
            </a:r>
            <a:r>
              <a:rPr 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Information Security Analyst </a:t>
            </a:r>
            <a:r>
              <a:rPr lang="en-US" sz="2000" b="1" dirty="0">
                <a:latin typeface="Chalkduster" panose="03050602040202020205" pitchFamily="66" charset="77"/>
              </a:rPr>
              <a:t>(median salary: </a:t>
            </a:r>
            <a:r>
              <a:rPr lang="en-US" sz="2000" b="1" dirty="0">
                <a:solidFill>
                  <a:srgbClr val="92D050"/>
                </a:solidFill>
                <a:latin typeface="Chalkduster" panose="03050602040202020205" pitchFamily="66" charset="77"/>
              </a:rPr>
              <a:t>$95,510</a:t>
            </a:r>
            <a:r>
              <a:rPr lang="en-US" sz="2000" b="1" dirty="0">
                <a:latin typeface="Chalkduster" panose="03050602040202020205" pitchFamily="66" charset="77"/>
              </a:rPr>
              <a:t>)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000" b="1" dirty="0">
                <a:latin typeface="Chalkduster" panose="03050602040202020205" pitchFamily="66" charset="77"/>
              </a:rPr>
              <a:t>#8. </a:t>
            </a:r>
            <a:r>
              <a:rPr lang="en-US" sz="2000" b="1" dirty="0">
                <a:solidFill>
                  <a:srgbClr val="FF0000"/>
                </a:solidFill>
                <a:latin typeface="Chalkduster" panose="03050602040202020205" pitchFamily="66" charset="77"/>
              </a:rPr>
              <a:t>Mathematician</a:t>
            </a:r>
            <a:r>
              <a:rPr lang="en-US" sz="2000" b="1" dirty="0">
                <a:latin typeface="Chalkduster" panose="03050602040202020205" pitchFamily="66" charset="77"/>
              </a:rPr>
              <a:t> (median salary: </a:t>
            </a:r>
            <a:r>
              <a:rPr lang="en-US" sz="2000" b="1" dirty="0">
                <a:solidFill>
                  <a:srgbClr val="92D050"/>
                </a:solidFill>
                <a:latin typeface="Chalkduster" panose="03050602040202020205" pitchFamily="66" charset="77"/>
              </a:rPr>
              <a:t>$84,760</a:t>
            </a:r>
            <a:r>
              <a:rPr lang="en-US" sz="2000" b="1" dirty="0">
                <a:latin typeface="Chalkduster" panose="03050602040202020205" pitchFamily="66" charset="77"/>
              </a:rPr>
              <a:t>)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000" b="1" dirty="0">
                <a:latin typeface="Chalkduster" panose="03050602040202020205" pitchFamily="66" charset="77"/>
              </a:rPr>
              <a:t>#9. </a:t>
            </a:r>
            <a:r>
              <a:rPr lang="en-US" sz="2000" b="1" dirty="0">
                <a:solidFill>
                  <a:srgbClr val="FFFF00"/>
                </a:solidFill>
                <a:latin typeface="Chalkduster" panose="03050602040202020205" pitchFamily="66" charset="77"/>
              </a:rPr>
              <a:t>Operations Research Analyst </a:t>
            </a:r>
            <a:r>
              <a:rPr lang="en-US" sz="2000" b="1" dirty="0">
                <a:latin typeface="Chalkduster" panose="03050602040202020205" pitchFamily="66" charset="77"/>
              </a:rPr>
              <a:t>(median salary: </a:t>
            </a:r>
            <a:r>
              <a:rPr lang="en-US" sz="2000" b="1" dirty="0">
                <a:solidFill>
                  <a:srgbClr val="92D050"/>
                </a:solidFill>
                <a:latin typeface="Chalkduster" panose="03050602040202020205" pitchFamily="66" charset="77"/>
              </a:rPr>
              <a:t>$81,390</a:t>
            </a:r>
            <a:r>
              <a:rPr lang="en-US" sz="2000" b="1" dirty="0">
                <a:latin typeface="Chalkduster" panose="03050602040202020205" pitchFamily="66" charset="77"/>
              </a:rPr>
              <a:t>)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000" b="1" dirty="0">
                <a:latin typeface="Chalkduster" panose="03050602040202020205" pitchFamily="66" charset="77"/>
              </a:rPr>
              <a:t>#10. </a:t>
            </a:r>
            <a:r>
              <a:rPr lang="en-US" sz="2000" b="1" dirty="0">
                <a:solidFill>
                  <a:srgbClr val="FFFF00"/>
                </a:solidFill>
                <a:latin typeface="Chalkduster" panose="03050602040202020205" pitchFamily="66" charset="77"/>
              </a:rPr>
              <a:t>Actuary</a:t>
            </a:r>
            <a:r>
              <a:rPr lang="en-US" sz="2000" b="1" dirty="0">
                <a:latin typeface="Chalkduster" panose="03050602040202020205" pitchFamily="66" charset="77"/>
              </a:rPr>
              <a:t> (median salary: </a:t>
            </a:r>
            <a:r>
              <a:rPr lang="en-US" sz="2000" b="1" dirty="0">
                <a:solidFill>
                  <a:srgbClr val="92D050"/>
                </a:solidFill>
                <a:latin typeface="Chalkduster" panose="03050602040202020205" pitchFamily="66" charset="77"/>
              </a:rPr>
              <a:t>$101,560</a:t>
            </a:r>
            <a:r>
              <a:rPr lang="en-US" sz="2000" b="1" dirty="0">
                <a:latin typeface="Chalkduster" panose="03050602040202020205" pitchFamily="66" charset="77"/>
              </a:rPr>
              <a:t>)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7C06-C318-E745-B6E6-B5B5C0F18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12" y="333365"/>
            <a:ext cx="957033" cy="962035"/>
          </a:xfrm>
          <a:prstGeom prst="rect">
            <a:avLst/>
          </a:prstGeom>
        </p:spPr>
      </p:pic>
      <p:sp>
        <p:nvSpPr>
          <p:cNvPr id="5" name="Google Shape;394;p38">
            <a:extLst>
              <a:ext uri="{FF2B5EF4-FFF2-40B4-BE49-F238E27FC236}">
                <a16:creationId xmlns:a16="http://schemas.microsoft.com/office/drawing/2014/main" id="{88F2FAF8-8221-1345-B7EA-DF221FC07B05}"/>
              </a:ext>
            </a:extLst>
          </p:cNvPr>
          <p:cNvSpPr/>
          <p:nvPr/>
        </p:nvSpPr>
        <p:spPr>
          <a:xfrm>
            <a:off x="730735" y="3479203"/>
            <a:ext cx="417999" cy="330797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" name="Google Shape;413;p38">
            <a:extLst>
              <a:ext uri="{FF2B5EF4-FFF2-40B4-BE49-F238E27FC236}">
                <a16:creationId xmlns:a16="http://schemas.microsoft.com/office/drawing/2014/main" id="{30E0FA95-4603-944B-A578-E7C3C97A401C}"/>
              </a:ext>
            </a:extLst>
          </p:cNvPr>
          <p:cNvSpPr/>
          <p:nvPr/>
        </p:nvSpPr>
        <p:spPr>
          <a:xfrm>
            <a:off x="772871" y="5455237"/>
            <a:ext cx="368541" cy="412163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Google Shape;362;p38">
            <a:extLst>
              <a:ext uri="{FF2B5EF4-FFF2-40B4-BE49-F238E27FC236}">
                <a16:creationId xmlns:a16="http://schemas.microsoft.com/office/drawing/2014/main" id="{8BD0439D-84EB-FB4E-BCAE-64A19713C57B}"/>
              </a:ext>
            </a:extLst>
          </p:cNvPr>
          <p:cNvSpPr/>
          <p:nvPr/>
        </p:nvSpPr>
        <p:spPr>
          <a:xfrm>
            <a:off x="684212" y="2286000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D774A-8934-624C-9024-73A0860464A6}"/>
              </a:ext>
            </a:extLst>
          </p:cNvPr>
          <p:cNvSpPr/>
          <p:nvPr/>
        </p:nvSpPr>
        <p:spPr>
          <a:xfrm>
            <a:off x="2132012" y="1209120"/>
            <a:ext cx="807561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FFFF00"/>
                </a:solidFill>
                <a:latin typeface="Chalkduster" panose="03050602040202020205" pitchFamily="66" charset="77"/>
              </a:rPr>
              <a:t>(based on </a:t>
            </a:r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environment</a:t>
            </a:r>
            <a:r>
              <a:rPr lang="en-US" sz="1500" b="1" dirty="0">
                <a:solidFill>
                  <a:srgbClr val="FFFF00"/>
                </a:solidFill>
                <a:latin typeface="Chalkduster" panose="03050602040202020205" pitchFamily="66" charset="77"/>
              </a:rPr>
              <a:t>, </a:t>
            </a:r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income</a:t>
            </a:r>
            <a:r>
              <a:rPr lang="en-US" sz="1500" b="1" dirty="0">
                <a:solidFill>
                  <a:srgbClr val="FFFF00"/>
                </a:solidFill>
                <a:latin typeface="Chalkduster" panose="03050602040202020205" pitchFamily="66" charset="77"/>
              </a:rPr>
              <a:t>, </a:t>
            </a:r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outlook</a:t>
            </a:r>
            <a:r>
              <a:rPr lang="en-US" sz="1500" b="1" dirty="0">
                <a:solidFill>
                  <a:srgbClr val="FFFF00"/>
                </a:solidFill>
                <a:latin typeface="Chalkduster" panose="03050602040202020205" pitchFamily="66" charset="77"/>
              </a:rPr>
              <a:t>, and </a:t>
            </a:r>
            <a:r>
              <a:rPr lang="en-US" sz="15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stress</a:t>
            </a:r>
            <a:r>
              <a:rPr lang="en-US" sz="1500" b="1" dirty="0">
                <a:solidFill>
                  <a:srgbClr val="FFFF00"/>
                </a:solidFill>
                <a:latin typeface="Chalkduster" panose="03050602040202020205" pitchFamily="66" charset="77"/>
              </a:rPr>
              <a:t>)</a:t>
            </a:r>
          </a:p>
        </p:txBody>
      </p:sp>
      <p:sp>
        <p:nvSpPr>
          <p:cNvPr id="9" name="Google Shape;389;p38">
            <a:extLst>
              <a:ext uri="{FF2B5EF4-FFF2-40B4-BE49-F238E27FC236}">
                <a16:creationId xmlns:a16="http://schemas.microsoft.com/office/drawing/2014/main" id="{C270437D-1D4E-534C-A826-DC4926900AC3}"/>
              </a:ext>
            </a:extLst>
          </p:cNvPr>
          <p:cNvSpPr/>
          <p:nvPr/>
        </p:nvSpPr>
        <p:spPr>
          <a:xfrm>
            <a:off x="751784" y="4500282"/>
            <a:ext cx="373327" cy="376518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2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F0CE23-6BC9-4146-A268-5EB7D8C08E12}"/>
              </a:ext>
            </a:extLst>
          </p:cNvPr>
          <p:cNvSpPr txBox="1">
            <a:spLocks/>
          </p:cNvSpPr>
          <p:nvPr/>
        </p:nvSpPr>
        <p:spPr>
          <a:xfrm>
            <a:off x="1522413" y="136062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Why Study Math?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B11B9-0978-6D4F-8FB9-694B19B3B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93" y="333365"/>
            <a:ext cx="957033" cy="962035"/>
          </a:xfrm>
          <a:prstGeom prst="rect">
            <a:avLst/>
          </a:prstGeom>
        </p:spPr>
      </p:pic>
      <p:sp>
        <p:nvSpPr>
          <p:cNvPr id="8" name="Google Shape;400;p38">
            <a:extLst>
              <a:ext uri="{FF2B5EF4-FFF2-40B4-BE49-F238E27FC236}">
                <a16:creationId xmlns:a16="http://schemas.microsoft.com/office/drawing/2014/main" id="{7C877843-4DA3-1841-A846-B27CBEB66B11}"/>
              </a:ext>
            </a:extLst>
          </p:cNvPr>
          <p:cNvSpPr/>
          <p:nvPr/>
        </p:nvSpPr>
        <p:spPr>
          <a:xfrm>
            <a:off x="981148" y="4494987"/>
            <a:ext cx="396734" cy="292507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Google Shape;400;p38">
            <a:extLst>
              <a:ext uri="{FF2B5EF4-FFF2-40B4-BE49-F238E27FC236}">
                <a16:creationId xmlns:a16="http://schemas.microsoft.com/office/drawing/2014/main" id="{928F799C-F2E2-1B40-896A-2346AE87C3A3}"/>
              </a:ext>
            </a:extLst>
          </p:cNvPr>
          <p:cNvSpPr/>
          <p:nvPr/>
        </p:nvSpPr>
        <p:spPr>
          <a:xfrm>
            <a:off x="981148" y="5142687"/>
            <a:ext cx="396734" cy="292507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Google Shape;400;p38">
            <a:extLst>
              <a:ext uri="{FF2B5EF4-FFF2-40B4-BE49-F238E27FC236}">
                <a16:creationId xmlns:a16="http://schemas.microsoft.com/office/drawing/2014/main" id="{38B7661B-F0C2-024C-8E6F-E7EF4F984008}"/>
              </a:ext>
            </a:extLst>
          </p:cNvPr>
          <p:cNvSpPr/>
          <p:nvPr/>
        </p:nvSpPr>
        <p:spPr>
          <a:xfrm>
            <a:off x="981148" y="5752287"/>
            <a:ext cx="396734" cy="292507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507D7B-E1D9-B44F-B676-D01420B21D51}"/>
              </a:ext>
            </a:extLst>
          </p:cNvPr>
          <p:cNvSpPr txBox="1">
            <a:spLocks/>
          </p:cNvSpPr>
          <p:nvPr/>
        </p:nvSpPr>
        <p:spPr>
          <a:xfrm>
            <a:off x="1647824" y="1775147"/>
            <a:ext cx="9829796" cy="3178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0"/>
              </a:spcBef>
              <a:buNone/>
            </a:pPr>
            <a:endParaRPr lang="en-US" sz="2800" dirty="0">
              <a:latin typeface="Chalkduster" panose="03050602040202020205" pitchFamily="66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584EA44-51FE-A248-AE52-0F4791F38FC3}"/>
              </a:ext>
            </a:extLst>
          </p:cNvPr>
          <p:cNvSpPr txBox="1">
            <a:spLocks/>
          </p:cNvSpPr>
          <p:nvPr/>
        </p:nvSpPr>
        <p:spPr>
          <a:xfrm>
            <a:off x="860783" y="3581400"/>
            <a:ext cx="4229098" cy="912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Mathematics is </a:t>
            </a:r>
            <a:endParaRPr lang="en-US" sz="2800" dirty="0">
              <a:solidFill>
                <a:srgbClr val="FFFF00"/>
              </a:solidFill>
              <a:latin typeface="Chalkduster" panose="03050602040202020205" pitchFamily="66" charset="77"/>
            </a:endParaRPr>
          </a:p>
          <a:p>
            <a:pPr marL="0" indent="0">
              <a:spcBef>
                <a:spcPts val="2000"/>
              </a:spcBef>
              <a:buNone/>
            </a:pPr>
            <a:endParaRPr lang="en-US" sz="2800" dirty="0">
              <a:solidFill>
                <a:srgbClr val="FFFF00"/>
              </a:solidFill>
              <a:latin typeface="Chalkduster" panose="03050602040202020205" pitchFamily="66" charset="77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7D37CC7-999C-1044-BB9A-9CBAF2173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03" y="4114800"/>
            <a:ext cx="5569983" cy="1956125"/>
          </a:xfrm>
          <a:prstGeom prst="rect">
            <a:avLst/>
          </a:prstGeom>
          <a:solidFill>
            <a:schemeClr val="tx1"/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1B0D4E-069C-DD40-829C-9CCCAC12C6EE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0"/>
              </a:spcBef>
              <a:buNone/>
            </a:pPr>
            <a:r>
              <a:rPr lang="en-US" sz="2800" dirty="0">
                <a:solidFill>
                  <a:srgbClr val="FFFF00"/>
                </a:solidFill>
                <a:latin typeface="Chalkduster" panose="03050602040202020205" pitchFamily="66" charset="77"/>
              </a:rPr>
              <a:t>Useful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800" dirty="0">
                <a:solidFill>
                  <a:srgbClr val="FFFF00"/>
                </a:solidFill>
                <a:latin typeface="Chalkduster" panose="03050602040202020205" pitchFamily="66" charset="77"/>
              </a:rPr>
              <a:t>Important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800" dirty="0">
                <a:solidFill>
                  <a:srgbClr val="FFFF00"/>
                </a:solidFill>
                <a:latin typeface="Chalkduster" panose="03050602040202020205" pitchFamily="66" charset="77"/>
              </a:rPr>
              <a:t>Interesting</a:t>
            </a:r>
          </a:p>
        </p:txBody>
      </p:sp>
      <p:pic>
        <p:nvPicPr>
          <p:cNvPr id="27" name="Picture 26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1E6CA7C3-2A3A-404A-8E0B-AC8562F7E2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9" r="-1" b="21097"/>
          <a:stretch/>
        </p:blipFill>
        <p:spPr>
          <a:xfrm>
            <a:off x="4764603" y="1775147"/>
            <a:ext cx="5499924" cy="217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00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36F24C73-B991-8649-99EF-9C653E3AA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486" y="1694576"/>
            <a:ext cx="2195866" cy="2195866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Picture 8" descr="A person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87C25EC9-CCDE-3849-8553-958686AAD5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71" b="-1"/>
          <a:stretch/>
        </p:blipFill>
        <p:spPr>
          <a:xfrm>
            <a:off x="1522414" y="1719597"/>
            <a:ext cx="2553914" cy="2170845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Picture 9" descr="Research05.jpg">
            <a:extLst>
              <a:ext uri="{FF2B5EF4-FFF2-40B4-BE49-F238E27FC236}">
                <a16:creationId xmlns:a16="http://schemas.microsoft.com/office/drawing/2014/main" id="{ED0D6E98-0229-E446-8EF9-219BE1187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2" y="3965574"/>
            <a:ext cx="5353786" cy="2130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4C68D4-4EB0-6649-A019-310774141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95" y="313184"/>
            <a:ext cx="957033" cy="962035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5068D34-4BC0-0947-9349-E2AA64C20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5250" y="3352800"/>
            <a:ext cx="2291501" cy="27432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halkduster" panose="03050602040202020205" pitchFamily="66" charset="77"/>
              </a:rPr>
              <a:t>Academia</a:t>
            </a:r>
          </a:p>
          <a:p>
            <a:r>
              <a:rPr lang="en-US" sz="2800" dirty="0">
                <a:latin typeface="Chalkduster" panose="03050602040202020205" pitchFamily="66" charset="77"/>
              </a:rPr>
              <a:t>Lab</a:t>
            </a:r>
          </a:p>
          <a:p>
            <a:r>
              <a:rPr lang="en-US" sz="2800" dirty="0">
                <a:latin typeface="Chalkduster" panose="03050602040202020205" pitchFamily="66" charset="77"/>
              </a:rPr>
              <a:t>Industry</a:t>
            </a:r>
          </a:p>
        </p:txBody>
      </p:sp>
      <p:sp>
        <p:nvSpPr>
          <p:cNvPr id="13" name="Google Shape;366;p38">
            <a:extLst>
              <a:ext uri="{FF2B5EF4-FFF2-40B4-BE49-F238E27FC236}">
                <a16:creationId xmlns:a16="http://schemas.microsoft.com/office/drawing/2014/main" id="{12CE2C56-D610-7E4F-956E-A62A8F1C7C42}"/>
              </a:ext>
            </a:extLst>
          </p:cNvPr>
          <p:cNvSpPr/>
          <p:nvPr/>
        </p:nvSpPr>
        <p:spPr>
          <a:xfrm>
            <a:off x="8198746" y="4561681"/>
            <a:ext cx="376518" cy="380255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366;p38">
            <a:extLst>
              <a:ext uri="{FF2B5EF4-FFF2-40B4-BE49-F238E27FC236}">
                <a16:creationId xmlns:a16="http://schemas.microsoft.com/office/drawing/2014/main" id="{B9FFBABE-797A-C94F-8B7D-DF05F3C405D6}"/>
              </a:ext>
            </a:extLst>
          </p:cNvPr>
          <p:cNvSpPr/>
          <p:nvPr/>
        </p:nvSpPr>
        <p:spPr>
          <a:xfrm>
            <a:off x="8154950" y="5095081"/>
            <a:ext cx="376518" cy="380255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366;p38">
            <a:extLst>
              <a:ext uri="{FF2B5EF4-FFF2-40B4-BE49-F238E27FC236}">
                <a16:creationId xmlns:a16="http://schemas.microsoft.com/office/drawing/2014/main" id="{23F6C2FA-BFB8-2344-AEB9-F84724E55CB0}"/>
              </a:ext>
            </a:extLst>
          </p:cNvPr>
          <p:cNvSpPr/>
          <p:nvPr/>
        </p:nvSpPr>
        <p:spPr>
          <a:xfrm>
            <a:off x="8140480" y="5552281"/>
            <a:ext cx="376518" cy="380255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1DD97-83A3-3948-BD22-D56D7FE127E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47" y="0"/>
            <a:ext cx="7163729" cy="1656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468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31ABE1-0BE1-1747-AF39-6132D93A6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MATHEMATICS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510C7E-7F31-FF41-A95E-CC0A598B5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6934198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latin typeface="Chalkduster" panose="03050602040202020205" pitchFamily="66" charset="77"/>
              </a:rPr>
              <a:t>Pure Math</a:t>
            </a:r>
          </a:p>
          <a:p>
            <a:pPr marL="458788" indent="0" algn="just">
              <a:lnSpc>
                <a:spcPts val="2400"/>
              </a:lnSpc>
              <a:spcBef>
                <a:spcPts val="2200"/>
              </a:spcBef>
              <a:spcAft>
                <a:spcPts val="400"/>
              </a:spcAft>
              <a:buNone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Algebra, Geometry, Number Theory, Combinatorics, Logic, Dynamical Systems, etc.</a:t>
            </a:r>
          </a:p>
          <a:p>
            <a:pPr marL="458788" indent="0" algn="just">
              <a:spcAft>
                <a:spcPts val="400"/>
              </a:spcAft>
              <a:buNone/>
            </a:pP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latin typeface="Chalkduster" panose="03050602040202020205" pitchFamily="66" charset="77"/>
              </a:rPr>
              <a:t>Applied Math</a:t>
            </a:r>
          </a:p>
          <a:p>
            <a:pPr marL="458788" indent="0" algn="just">
              <a:lnSpc>
                <a:spcPts val="2400"/>
              </a:lnSpc>
              <a:spcAft>
                <a:spcPts val="600"/>
              </a:spcAft>
              <a:buNone/>
            </a:pP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Computational Math, Mathematical Biology, Financial Math, Fluid Mechanics, Statistics, etc.</a:t>
            </a:r>
          </a:p>
        </p:txBody>
      </p:sp>
      <p:sp>
        <p:nvSpPr>
          <p:cNvPr id="7" name="Google Shape;350;p38">
            <a:extLst>
              <a:ext uri="{FF2B5EF4-FFF2-40B4-BE49-F238E27FC236}">
                <a16:creationId xmlns:a16="http://schemas.microsoft.com/office/drawing/2014/main" id="{B5DA337C-E5A1-6542-A342-560996634FD9}"/>
              </a:ext>
            </a:extLst>
          </p:cNvPr>
          <p:cNvSpPr/>
          <p:nvPr/>
        </p:nvSpPr>
        <p:spPr>
          <a:xfrm>
            <a:off x="931230" y="4160907"/>
            <a:ext cx="355778" cy="411093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Google Shape;350;p38">
            <a:extLst>
              <a:ext uri="{FF2B5EF4-FFF2-40B4-BE49-F238E27FC236}">
                <a16:creationId xmlns:a16="http://schemas.microsoft.com/office/drawing/2014/main" id="{1E0EBB6D-B8B4-DA4A-9510-3DB27A7F8048}"/>
              </a:ext>
            </a:extLst>
          </p:cNvPr>
          <p:cNvSpPr/>
          <p:nvPr/>
        </p:nvSpPr>
        <p:spPr>
          <a:xfrm>
            <a:off x="931230" y="1992265"/>
            <a:ext cx="355778" cy="411093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7849108-89E0-7441-B1D1-8DA3E23001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1037" r="5" b="27279"/>
          <a:stretch/>
        </p:blipFill>
        <p:spPr>
          <a:xfrm rot="20799155">
            <a:off x="8917967" y="2039858"/>
            <a:ext cx="2613376" cy="1381681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E56BE-2D3E-5843-BA87-1A4DD52CE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3287">
            <a:off x="9370379" y="4101620"/>
            <a:ext cx="2260012" cy="192414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85535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6550DE0-9CC1-664E-B799-5E389D996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223">
            <a:off x="5026018" y="4374189"/>
            <a:ext cx="1755143" cy="219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9" name="Content Placeholder 28" descr="Text, whiteboard&#10;&#10;Description automatically generated">
            <a:extLst>
              <a:ext uri="{FF2B5EF4-FFF2-40B4-BE49-F238E27FC236}">
                <a16:creationId xmlns:a16="http://schemas.microsoft.com/office/drawing/2014/main" id="{32B9CD36-191A-284E-93F6-57F0BB6B4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3792">
            <a:off x="6776646" y="2107894"/>
            <a:ext cx="1846903" cy="2178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95196522-D422-4548-8281-99F0E6891A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90" r="-4" b="13051"/>
          <a:stretch/>
        </p:blipFill>
        <p:spPr>
          <a:xfrm rot="773975">
            <a:off x="604303" y="1834071"/>
            <a:ext cx="2596212" cy="2177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Text&#10;&#10;Description automatically generated with low confidence">
            <a:extLst>
              <a:ext uri="{FF2B5EF4-FFF2-40B4-BE49-F238E27FC236}">
                <a16:creationId xmlns:a16="http://schemas.microsoft.com/office/drawing/2014/main" id="{EB790F98-65D0-AD46-BA89-B4F6642C4C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76" r="2" b="19608"/>
          <a:stretch/>
        </p:blipFill>
        <p:spPr>
          <a:xfrm rot="21137303">
            <a:off x="9053310" y="1688391"/>
            <a:ext cx="2648759" cy="2271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1E18EF7-2784-3A4D-A475-9EE77AEBE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678430"/>
            <a:ext cx="9753600" cy="6371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kern="1200" dirty="0">
                <a:solidFill>
                  <a:srgbClr val="FFFF00"/>
                </a:solidFill>
                <a:latin typeface="Chalkduster" panose="03050602040202020205" pitchFamily="66" charset="77"/>
              </a:rPr>
              <a:t>Famous quotes about MATH </a:t>
            </a:r>
          </a:p>
        </p:txBody>
      </p:sp>
      <p:pic>
        <p:nvPicPr>
          <p:cNvPr id="24" name="Picture 23" descr="Text&#10;&#10;Description automatically generated with medium confidence">
            <a:extLst>
              <a:ext uri="{FF2B5EF4-FFF2-40B4-BE49-F238E27FC236}">
                <a16:creationId xmlns:a16="http://schemas.microsoft.com/office/drawing/2014/main" id="{877837F8-2532-AC42-8632-DC3E1A70E6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91" r="7" b="1915"/>
          <a:stretch/>
        </p:blipFill>
        <p:spPr>
          <a:xfrm rot="21187329">
            <a:off x="3702338" y="1833560"/>
            <a:ext cx="2572901" cy="2572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A61DBA0C-9E69-1E4D-8323-E4B68B0EE0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111" r="3" b="10392"/>
          <a:stretch/>
        </p:blipFill>
        <p:spPr>
          <a:xfrm rot="21295279">
            <a:off x="811185" y="3988153"/>
            <a:ext cx="2596212" cy="2596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Graphical user interface&#10;&#10;Description automatically generated">
            <a:extLst>
              <a:ext uri="{FF2B5EF4-FFF2-40B4-BE49-F238E27FC236}">
                <a16:creationId xmlns:a16="http://schemas.microsoft.com/office/drawing/2014/main" id="{7AE0C693-AAE2-3F4F-ADE3-2795D89665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916">
            <a:off x="7441569" y="4093352"/>
            <a:ext cx="4388690" cy="263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6535350-70F0-B249-BBB8-1876221754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95" y="313184"/>
            <a:ext cx="957033" cy="9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802796" y="738948"/>
            <a:ext cx="9143998" cy="1020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halkduster" panose="03050602040202020205" pitchFamily="66" charset="77"/>
              </a:rPr>
              <a:t>Inspirational Quotes by </a:t>
            </a: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Albert Einstein</a:t>
            </a:r>
            <a:br>
              <a:rPr lang="en-US" dirty="0">
                <a:latin typeface="Chalkduster" panose="03050602040202020205" pitchFamily="66" charset="77"/>
              </a:rPr>
            </a:br>
            <a:endParaRPr lang="en-US" dirty="0">
              <a:latin typeface="Chalkduster" panose="03050602040202020205" pitchFamily="66" charset="77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787778" y="1828800"/>
            <a:ext cx="11174034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A person who never made a mistake never tried anything new </a:t>
            </a:r>
          </a:p>
          <a:p>
            <a:pPr algn="just"/>
            <a:r>
              <a:rPr lang="en-US" dirty="0">
                <a:latin typeface="Chalkduster" panose="03050602040202020205" pitchFamily="66" charset="77"/>
              </a:rPr>
              <a:t>Everything should be made 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as simple as possible but not simpler</a:t>
            </a:r>
          </a:p>
          <a:p>
            <a:pPr algn="just">
              <a:lnSpc>
                <a:spcPts val="2400"/>
              </a:lnSpc>
            </a:pPr>
            <a:r>
              <a:rPr lang="en-US" dirty="0">
                <a:latin typeface="Chalkduster" panose="03050602040202020205" pitchFamily="66" charset="77"/>
              </a:rPr>
              <a:t>Education is not the learning of facts but training of the mind to think</a:t>
            </a:r>
          </a:p>
          <a:p>
            <a:pPr algn="just">
              <a:lnSpc>
                <a:spcPts val="2400"/>
              </a:lnSpc>
            </a:pP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Ego=1/Knowledge</a:t>
            </a:r>
            <a:r>
              <a:rPr lang="en-US" dirty="0">
                <a:latin typeface="Chalkduster" panose="03050602040202020205" pitchFamily="66" charset="77"/>
              </a:rPr>
              <a:t>, hence, More the Knowledge Lesser the Ego, and Lesser the Knowledge More the Ego…</a:t>
            </a:r>
          </a:p>
          <a:p>
            <a:pPr algn="just"/>
            <a:r>
              <a:rPr lang="en-US" dirty="0">
                <a:latin typeface="Chalkduster" panose="03050602040202020205" pitchFamily="66" charset="77"/>
              </a:rPr>
              <a:t>If you can’t explain it simpler, you don’t understand it well enough</a:t>
            </a:r>
          </a:p>
          <a:p>
            <a:pPr algn="just"/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Genius</a:t>
            </a:r>
            <a:r>
              <a:rPr lang="en-US" dirty="0">
                <a:latin typeface="Chalkduster" panose="03050602040202020205" pitchFamily="66" charset="77"/>
              </a:rPr>
              <a:t> is </a:t>
            </a: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1% of Talent </a:t>
            </a:r>
            <a:r>
              <a:rPr lang="en-US" dirty="0">
                <a:latin typeface="Chalkduster" panose="03050602040202020205" pitchFamily="66" charset="77"/>
              </a:rPr>
              <a:t>and </a:t>
            </a: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99% Hard Work</a:t>
            </a:r>
          </a:p>
          <a:p>
            <a:pPr algn="just">
              <a:lnSpc>
                <a:spcPts val="2400"/>
              </a:lnSpc>
            </a:pPr>
            <a:r>
              <a:rPr lang="en-US" dirty="0">
                <a:latin typeface="Chalkduster" panose="03050602040202020205" pitchFamily="66" charset="77"/>
              </a:rPr>
              <a:t>Education is what remains after one has forgotten what one has learnt in school</a:t>
            </a:r>
          </a:p>
          <a:p>
            <a:pPr algn="just">
              <a:lnSpc>
                <a:spcPts val="2400"/>
              </a:lnSpc>
              <a:spcAft>
                <a:spcPts val="600"/>
              </a:spcAft>
            </a:pPr>
            <a:r>
              <a:rPr lang="en-US" dirty="0">
                <a:latin typeface="Chalkduster" panose="03050602040202020205" pitchFamily="66" charset="77"/>
              </a:rPr>
              <a:t>Only two things are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infinite</a:t>
            </a:r>
            <a:r>
              <a:rPr lang="en-US" dirty="0">
                <a:latin typeface="Chalkduster" panose="03050602040202020205" pitchFamily="66" charset="77"/>
              </a:rPr>
              <a:t>, the </a:t>
            </a: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universe</a:t>
            </a:r>
            <a:r>
              <a:rPr lang="en-US" dirty="0">
                <a:latin typeface="Chalkduster" panose="03050602040202020205" pitchFamily="66" charset="77"/>
              </a:rPr>
              <a:t> and </a:t>
            </a: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human stupidity</a:t>
            </a:r>
            <a:r>
              <a:rPr lang="en-US" dirty="0">
                <a:latin typeface="Chalkduster" panose="03050602040202020205" pitchFamily="66" charset="77"/>
              </a:rPr>
              <a:t>, and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halkduster" panose="03050602040202020205" pitchFamily="66" charset="77"/>
              </a:rPr>
              <a:t>I’m not sure about the former</a:t>
            </a:r>
          </a:p>
          <a:p>
            <a:endParaRPr lang="en-US" dirty="0">
              <a:latin typeface="Chalkduster" panose="03050602040202020205" pitchFamily="66" charset="77"/>
            </a:endParaRPr>
          </a:p>
        </p:txBody>
      </p:sp>
      <p:pic>
        <p:nvPicPr>
          <p:cNvPr id="29" name="Picture 28" descr="A picture containing text, person, suit, posing&#10;&#10;Description automatically generated">
            <a:extLst>
              <a:ext uri="{FF2B5EF4-FFF2-40B4-BE49-F238E27FC236}">
                <a16:creationId xmlns:a16="http://schemas.microsoft.com/office/drawing/2014/main" id="{B70FE7FC-6572-EA4B-BA93-9109DC0B1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211614"/>
            <a:ext cx="1273933" cy="13885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slope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A29D5B-2C56-FC4A-B1E3-C5C1DC1F9E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79" y="279540"/>
            <a:ext cx="957033" cy="9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8BBCC-91C5-954F-A2E6-B75A9E26D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halkduster" panose="03050602040202020205" pitchFamily="66" charset="77"/>
              </a:rPr>
              <a:t>Thanks a lot for your attention!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EE817-1291-D14A-84BF-72AC06B41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Questions?</a:t>
            </a:r>
          </a:p>
        </p:txBody>
      </p:sp>
      <p:pic>
        <p:nvPicPr>
          <p:cNvPr id="4" name="Picture 3" descr="Graphical user interface, application, chat or text message, Teams&#10;&#10;Description automatically generated">
            <a:extLst>
              <a:ext uri="{FF2B5EF4-FFF2-40B4-BE49-F238E27FC236}">
                <a16:creationId xmlns:a16="http://schemas.microsoft.com/office/drawing/2014/main" id="{F815BE95-BC45-1141-B1FC-853B8F1D6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12" y="755106"/>
            <a:ext cx="6090178" cy="2299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893E3-A858-0B44-AD39-66A45F7987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012" y="5334000"/>
            <a:ext cx="957033" cy="96203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74CD85-29D8-FA44-A2FA-936950CFAF67}"/>
              </a:ext>
            </a:extLst>
          </p:cNvPr>
          <p:cNvSpPr txBox="1">
            <a:spLocks/>
          </p:cNvSpPr>
          <p:nvPr/>
        </p:nvSpPr>
        <p:spPr>
          <a:xfrm>
            <a:off x="784224" y="6172200"/>
            <a:ext cx="10110788" cy="1069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rgbClr val="FF0000"/>
                </a:solidFill>
                <a:latin typeface="Chalkduster" panose="03050602040202020205" pitchFamily="66" charset="77"/>
              </a:rPr>
              <a:t>Image Credits:</a:t>
            </a:r>
            <a:r>
              <a:rPr lang="en-US" sz="1500" dirty="0">
                <a:solidFill>
                  <a:srgbClr val="FFFF00"/>
                </a:solidFill>
                <a:latin typeface="Chalkduster" panose="03050602040202020205" pitchFamily="66" charset="77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Chalkduster" panose="03050602040202020205" pitchFamily="66" charset="77"/>
              </a:rPr>
              <a:t>thanks to numerous Internet resources via </a:t>
            </a:r>
            <a:r>
              <a:rPr lang="en-US" sz="1500" dirty="0" err="1">
                <a:solidFill>
                  <a:schemeClr val="tx1"/>
                </a:solidFill>
                <a:latin typeface="Chalkduster" panose="03050602040202020205" pitchFamily="66" charset="77"/>
              </a:rPr>
              <a:t>Goolge</a:t>
            </a:r>
            <a:r>
              <a:rPr lang="en-US" sz="1500" dirty="0">
                <a:solidFill>
                  <a:schemeClr val="tx1"/>
                </a:solidFill>
                <a:latin typeface="Chalkduster" panose="03050602040202020205" pitchFamily="66" charset="77"/>
              </a:rPr>
              <a:t> search!</a:t>
            </a:r>
          </a:p>
        </p:txBody>
      </p:sp>
    </p:spTree>
    <p:extLst>
      <p:ext uri="{BB962C8B-B14F-4D97-AF65-F5344CB8AC3E}">
        <p14:creationId xmlns:p14="http://schemas.microsoft.com/office/powerpoint/2010/main" val="269681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E806-1E04-A743-B899-AB6EFB9A6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412" y="4270598"/>
            <a:ext cx="6400800" cy="1020762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Chalkduster" panose="03050602040202020205" pitchFamily="66" charset="77"/>
              </a:rPr>
              <a:t>Why go to a University?</a:t>
            </a:r>
            <a:r>
              <a:rPr lang="en-US" sz="3000" dirty="0">
                <a:solidFill>
                  <a:srgbClr val="FFFF00"/>
                </a:solidFill>
                <a:latin typeface="Chalkduster" panose="03050602040202020205" pitchFamily="66" charset="77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7C06-C318-E745-B6E6-B5B5C0F18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93" y="333365"/>
            <a:ext cx="957033" cy="962035"/>
          </a:xfrm>
          <a:prstGeom prst="rect">
            <a:avLst/>
          </a:prstGeom>
        </p:spPr>
      </p:pic>
      <p:pic>
        <p:nvPicPr>
          <p:cNvPr id="13" name="Content Placeholder 4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C3C35F62-ADA9-C043-B03A-316A1A39C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1" r="-1" b="-1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444500" dist="101600" dir="2700000" algn="tl" rotWithShape="0">
              <a:schemeClr val="accent3">
                <a:lumMod val="20000"/>
                <a:lumOff val="80000"/>
                <a:alpha val="40000"/>
              </a:schemeClr>
            </a:outerShdw>
          </a:effectLst>
        </p:spPr>
      </p:pic>
      <p:pic>
        <p:nvPicPr>
          <p:cNvPr id="14" name="Picture 13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DC2BDF6C-05B9-9449-9467-49CF42D191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16" r="28415" b="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444500" dist="101600" dir="2700000" algn="tl" rotWithShape="0">
              <a:schemeClr val="accent3">
                <a:lumMod val="20000"/>
                <a:lumOff val="80000"/>
                <a:alpha val="40000"/>
              </a:schemeClr>
            </a:outerShdw>
          </a:effectLst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AA87209-6039-2E48-84D7-7A6A391B2C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814" r="31685" b="-2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444500" dist="101600" dir="2700000" algn="tl" rotWithShape="0">
              <a:schemeClr val="accent3">
                <a:lumMod val="20000"/>
                <a:lumOff val="80000"/>
                <a:alpha val="40000"/>
              </a:schemeClr>
            </a:outerShdw>
          </a:effectLst>
        </p:spPr>
      </p:pic>
      <p:pic>
        <p:nvPicPr>
          <p:cNvPr id="16" name="Picture 15" descr="A group of people in uniform&#10;&#10;Description automatically generated with medium confidence">
            <a:extLst>
              <a:ext uri="{FF2B5EF4-FFF2-40B4-BE49-F238E27FC236}">
                <a16:creationId xmlns:a16="http://schemas.microsoft.com/office/drawing/2014/main" id="{DE18A745-3F21-E043-8579-FDF28DE795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193" r="2820" b="-2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444500" dist="101600" dir="2700000" algn="tl" rotWithShape="0">
              <a:schemeClr val="accent3">
                <a:lumMod val="20000"/>
                <a:lumOff val="80000"/>
                <a:alpha val="40000"/>
              </a:scheme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59E671-EFA1-BF40-BFA8-589A30DAEC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260" r="18163" b="4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444500" dist="101600" dir="2700000" algn="tl" rotWithShape="0">
              <a:schemeClr val="accent3">
                <a:lumMod val="20000"/>
                <a:lumOff val="8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9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E806-1E04-A743-B899-AB6EFB9A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to go to a University?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2A6-462B-4041-894F-5F239835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9905998" cy="4267200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FFFF00"/>
                </a:solidFill>
                <a:latin typeface="Chalkduster" panose="03050602040202020205" pitchFamily="66" charset="77"/>
              </a:rPr>
              <a:t>Increase your earning potential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Gain job security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Get health insurance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Learn a valuable skill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Create and maintain networking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Become more financially fit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Expand your career options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Broaden your horizons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7C06-C318-E745-B6E6-B5B5C0F18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93" y="333365"/>
            <a:ext cx="957033" cy="96203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D8F9CA5-4E3D-3846-8FA5-325E2353E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61" y="2182817"/>
            <a:ext cx="3711565" cy="3711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Google Shape;382;p38">
            <a:extLst>
              <a:ext uri="{FF2B5EF4-FFF2-40B4-BE49-F238E27FC236}">
                <a16:creationId xmlns:a16="http://schemas.microsoft.com/office/drawing/2014/main" id="{CBFC44D8-12A2-2443-BC32-6A1135B4A65C}"/>
              </a:ext>
            </a:extLst>
          </p:cNvPr>
          <p:cNvSpPr/>
          <p:nvPr/>
        </p:nvSpPr>
        <p:spPr>
          <a:xfrm>
            <a:off x="1050168" y="186252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382;p38">
            <a:extLst>
              <a:ext uri="{FF2B5EF4-FFF2-40B4-BE49-F238E27FC236}">
                <a16:creationId xmlns:a16="http://schemas.microsoft.com/office/drawing/2014/main" id="{F364C945-375D-E34D-8EE1-CCA1EB387C73}"/>
              </a:ext>
            </a:extLst>
          </p:cNvPr>
          <p:cNvSpPr/>
          <p:nvPr/>
        </p:nvSpPr>
        <p:spPr>
          <a:xfrm>
            <a:off x="1050168" y="240199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382;p38">
            <a:extLst>
              <a:ext uri="{FF2B5EF4-FFF2-40B4-BE49-F238E27FC236}">
                <a16:creationId xmlns:a16="http://schemas.microsoft.com/office/drawing/2014/main" id="{742EE51F-E7DF-7A49-B6C9-705EC13B6CCB}"/>
              </a:ext>
            </a:extLst>
          </p:cNvPr>
          <p:cNvSpPr/>
          <p:nvPr/>
        </p:nvSpPr>
        <p:spPr>
          <a:xfrm>
            <a:off x="1050168" y="294146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382;p38">
            <a:extLst>
              <a:ext uri="{FF2B5EF4-FFF2-40B4-BE49-F238E27FC236}">
                <a16:creationId xmlns:a16="http://schemas.microsoft.com/office/drawing/2014/main" id="{CA0C1B7D-AD56-A447-ADC4-01AF0D53BCE1}"/>
              </a:ext>
            </a:extLst>
          </p:cNvPr>
          <p:cNvSpPr/>
          <p:nvPr/>
        </p:nvSpPr>
        <p:spPr>
          <a:xfrm>
            <a:off x="1050168" y="3480928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382;p38">
            <a:extLst>
              <a:ext uri="{FF2B5EF4-FFF2-40B4-BE49-F238E27FC236}">
                <a16:creationId xmlns:a16="http://schemas.microsoft.com/office/drawing/2014/main" id="{08BEC09D-663E-184A-9A78-0D73D73549E2}"/>
              </a:ext>
            </a:extLst>
          </p:cNvPr>
          <p:cNvSpPr/>
          <p:nvPr/>
        </p:nvSpPr>
        <p:spPr>
          <a:xfrm>
            <a:off x="1050168" y="4020396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382;p38">
            <a:extLst>
              <a:ext uri="{FF2B5EF4-FFF2-40B4-BE49-F238E27FC236}">
                <a16:creationId xmlns:a16="http://schemas.microsoft.com/office/drawing/2014/main" id="{ED88DA9E-2B73-5345-BE5D-4056730A2A45}"/>
              </a:ext>
            </a:extLst>
          </p:cNvPr>
          <p:cNvSpPr/>
          <p:nvPr/>
        </p:nvSpPr>
        <p:spPr>
          <a:xfrm>
            <a:off x="1050168" y="455986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382;p38">
            <a:extLst>
              <a:ext uri="{FF2B5EF4-FFF2-40B4-BE49-F238E27FC236}">
                <a16:creationId xmlns:a16="http://schemas.microsoft.com/office/drawing/2014/main" id="{56AEB1DB-4FB9-2942-96CD-8D5D5322E4B2}"/>
              </a:ext>
            </a:extLst>
          </p:cNvPr>
          <p:cNvSpPr/>
          <p:nvPr/>
        </p:nvSpPr>
        <p:spPr>
          <a:xfrm>
            <a:off x="1050168" y="509933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382;p38">
            <a:extLst>
              <a:ext uri="{FF2B5EF4-FFF2-40B4-BE49-F238E27FC236}">
                <a16:creationId xmlns:a16="http://schemas.microsoft.com/office/drawing/2014/main" id="{A6C5C334-A49B-754E-BCD3-323D26C6944A}"/>
              </a:ext>
            </a:extLst>
          </p:cNvPr>
          <p:cNvSpPr/>
          <p:nvPr/>
        </p:nvSpPr>
        <p:spPr>
          <a:xfrm>
            <a:off x="1050168" y="563880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8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2A6-462B-4041-894F-5F239835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9905998" cy="4267200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Increase your earning potential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FFFF00"/>
                </a:solidFill>
                <a:latin typeface="Chalkduster" panose="03050602040202020205" pitchFamily="66" charset="77"/>
              </a:rPr>
              <a:t>Gain job security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Get health insurance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Learn a valuable skill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Create and maintain networking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Become more financially fit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Expand your career options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Broaden your horizons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7C06-C318-E745-B6E6-B5B5C0F18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93" y="333365"/>
            <a:ext cx="957033" cy="96203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081B323-54C8-E44D-9955-95DB0D7C3966}"/>
              </a:ext>
            </a:extLst>
          </p:cNvPr>
          <p:cNvSpPr txBox="1">
            <a:spLocks/>
          </p:cNvSpPr>
          <p:nvPr/>
        </p:nvSpPr>
        <p:spPr>
          <a:xfrm>
            <a:off x="1674814" y="4270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to go to a University?</a:t>
            </a:r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Chalkduster" panose="03050602040202020205" pitchFamily="66" charset="77"/>
            </a:endParaRPr>
          </a:p>
        </p:txBody>
      </p:sp>
      <p:sp>
        <p:nvSpPr>
          <p:cNvPr id="19" name="Google Shape;382;p38">
            <a:extLst>
              <a:ext uri="{FF2B5EF4-FFF2-40B4-BE49-F238E27FC236}">
                <a16:creationId xmlns:a16="http://schemas.microsoft.com/office/drawing/2014/main" id="{165DDA9F-9922-1841-AE8A-928B5DC091A9}"/>
              </a:ext>
            </a:extLst>
          </p:cNvPr>
          <p:cNvSpPr/>
          <p:nvPr/>
        </p:nvSpPr>
        <p:spPr>
          <a:xfrm>
            <a:off x="1050168" y="186252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382;p38">
            <a:extLst>
              <a:ext uri="{FF2B5EF4-FFF2-40B4-BE49-F238E27FC236}">
                <a16:creationId xmlns:a16="http://schemas.microsoft.com/office/drawing/2014/main" id="{09C7613B-BD59-D94B-96D5-C3EC295ABDFD}"/>
              </a:ext>
            </a:extLst>
          </p:cNvPr>
          <p:cNvSpPr/>
          <p:nvPr/>
        </p:nvSpPr>
        <p:spPr>
          <a:xfrm>
            <a:off x="1050168" y="240199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382;p38">
            <a:extLst>
              <a:ext uri="{FF2B5EF4-FFF2-40B4-BE49-F238E27FC236}">
                <a16:creationId xmlns:a16="http://schemas.microsoft.com/office/drawing/2014/main" id="{AE1814E2-616A-FC45-9A76-EE376C55406F}"/>
              </a:ext>
            </a:extLst>
          </p:cNvPr>
          <p:cNvSpPr/>
          <p:nvPr/>
        </p:nvSpPr>
        <p:spPr>
          <a:xfrm>
            <a:off x="1050168" y="294146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382;p38">
            <a:extLst>
              <a:ext uri="{FF2B5EF4-FFF2-40B4-BE49-F238E27FC236}">
                <a16:creationId xmlns:a16="http://schemas.microsoft.com/office/drawing/2014/main" id="{FBC6C620-9ADE-3A44-9FEC-472CCCB42C71}"/>
              </a:ext>
            </a:extLst>
          </p:cNvPr>
          <p:cNvSpPr/>
          <p:nvPr/>
        </p:nvSpPr>
        <p:spPr>
          <a:xfrm>
            <a:off x="1050168" y="3480928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382;p38">
            <a:extLst>
              <a:ext uri="{FF2B5EF4-FFF2-40B4-BE49-F238E27FC236}">
                <a16:creationId xmlns:a16="http://schemas.microsoft.com/office/drawing/2014/main" id="{8D989B95-A39E-A847-B1ED-4B771869343B}"/>
              </a:ext>
            </a:extLst>
          </p:cNvPr>
          <p:cNvSpPr/>
          <p:nvPr/>
        </p:nvSpPr>
        <p:spPr>
          <a:xfrm>
            <a:off x="1050168" y="4020396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382;p38">
            <a:extLst>
              <a:ext uri="{FF2B5EF4-FFF2-40B4-BE49-F238E27FC236}">
                <a16:creationId xmlns:a16="http://schemas.microsoft.com/office/drawing/2014/main" id="{7BE7BFB8-E669-0E4F-B747-B1AD8D945117}"/>
              </a:ext>
            </a:extLst>
          </p:cNvPr>
          <p:cNvSpPr/>
          <p:nvPr/>
        </p:nvSpPr>
        <p:spPr>
          <a:xfrm>
            <a:off x="1050168" y="455986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382;p38">
            <a:extLst>
              <a:ext uri="{FF2B5EF4-FFF2-40B4-BE49-F238E27FC236}">
                <a16:creationId xmlns:a16="http://schemas.microsoft.com/office/drawing/2014/main" id="{25EE77AC-8775-2F43-86A7-3B050968CAF2}"/>
              </a:ext>
            </a:extLst>
          </p:cNvPr>
          <p:cNvSpPr/>
          <p:nvPr/>
        </p:nvSpPr>
        <p:spPr>
          <a:xfrm>
            <a:off x="1050168" y="509933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382;p38">
            <a:extLst>
              <a:ext uri="{FF2B5EF4-FFF2-40B4-BE49-F238E27FC236}">
                <a16:creationId xmlns:a16="http://schemas.microsoft.com/office/drawing/2014/main" id="{070A37A4-28E1-AC48-9A59-4BD9B7A47BC4}"/>
              </a:ext>
            </a:extLst>
          </p:cNvPr>
          <p:cNvSpPr/>
          <p:nvPr/>
        </p:nvSpPr>
        <p:spPr>
          <a:xfrm>
            <a:off x="1050168" y="563880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BE9167A-87B5-EE4A-9C7C-DF2226B38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88" y="2413483"/>
            <a:ext cx="2805169" cy="280516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  <p:extLst>
      <p:ext uri="{BB962C8B-B14F-4D97-AF65-F5344CB8AC3E}">
        <p14:creationId xmlns:p14="http://schemas.microsoft.com/office/powerpoint/2010/main" val="21960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2A6-462B-4041-894F-5F239835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9905998" cy="4267200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Increase your earning potential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Gain job security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FFFF00"/>
                </a:solidFill>
                <a:latin typeface="Chalkduster" panose="03050602040202020205" pitchFamily="66" charset="77"/>
              </a:rPr>
              <a:t>Get health insurance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Learn a valuable skill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Create and maintain networking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Become more financially fit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Expand your career options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Broaden your horizons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7C06-C318-E745-B6E6-B5B5C0F18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93" y="333365"/>
            <a:ext cx="957033" cy="9620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3CF60EB-80B0-B94A-8B65-9F0781FC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to go to a University?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 </a:t>
            </a:r>
          </a:p>
        </p:txBody>
      </p:sp>
      <p:sp>
        <p:nvSpPr>
          <p:cNvPr id="19" name="Google Shape;382;p38">
            <a:extLst>
              <a:ext uri="{FF2B5EF4-FFF2-40B4-BE49-F238E27FC236}">
                <a16:creationId xmlns:a16="http://schemas.microsoft.com/office/drawing/2014/main" id="{6466A580-D7F7-EF4D-A1D5-ABC69605F042}"/>
              </a:ext>
            </a:extLst>
          </p:cNvPr>
          <p:cNvSpPr/>
          <p:nvPr/>
        </p:nvSpPr>
        <p:spPr>
          <a:xfrm>
            <a:off x="1050168" y="186252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382;p38">
            <a:extLst>
              <a:ext uri="{FF2B5EF4-FFF2-40B4-BE49-F238E27FC236}">
                <a16:creationId xmlns:a16="http://schemas.microsoft.com/office/drawing/2014/main" id="{696D4875-0C3B-704A-9005-A40CF3C84D51}"/>
              </a:ext>
            </a:extLst>
          </p:cNvPr>
          <p:cNvSpPr/>
          <p:nvPr/>
        </p:nvSpPr>
        <p:spPr>
          <a:xfrm>
            <a:off x="1050168" y="240199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382;p38">
            <a:extLst>
              <a:ext uri="{FF2B5EF4-FFF2-40B4-BE49-F238E27FC236}">
                <a16:creationId xmlns:a16="http://schemas.microsoft.com/office/drawing/2014/main" id="{1C9A49FE-15FA-544F-AE81-54734855C9E4}"/>
              </a:ext>
            </a:extLst>
          </p:cNvPr>
          <p:cNvSpPr/>
          <p:nvPr/>
        </p:nvSpPr>
        <p:spPr>
          <a:xfrm>
            <a:off x="1050168" y="294146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382;p38">
            <a:extLst>
              <a:ext uri="{FF2B5EF4-FFF2-40B4-BE49-F238E27FC236}">
                <a16:creationId xmlns:a16="http://schemas.microsoft.com/office/drawing/2014/main" id="{923CAA9F-3F0A-BD40-B083-E38D813645D3}"/>
              </a:ext>
            </a:extLst>
          </p:cNvPr>
          <p:cNvSpPr/>
          <p:nvPr/>
        </p:nvSpPr>
        <p:spPr>
          <a:xfrm>
            <a:off x="1050168" y="3480928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382;p38">
            <a:extLst>
              <a:ext uri="{FF2B5EF4-FFF2-40B4-BE49-F238E27FC236}">
                <a16:creationId xmlns:a16="http://schemas.microsoft.com/office/drawing/2014/main" id="{29A6F78E-001E-1849-B2FF-D937202068B6}"/>
              </a:ext>
            </a:extLst>
          </p:cNvPr>
          <p:cNvSpPr/>
          <p:nvPr/>
        </p:nvSpPr>
        <p:spPr>
          <a:xfrm>
            <a:off x="1050168" y="4020396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382;p38">
            <a:extLst>
              <a:ext uri="{FF2B5EF4-FFF2-40B4-BE49-F238E27FC236}">
                <a16:creationId xmlns:a16="http://schemas.microsoft.com/office/drawing/2014/main" id="{8540ADB6-40C4-274E-A7A5-CF4F83BA4247}"/>
              </a:ext>
            </a:extLst>
          </p:cNvPr>
          <p:cNvSpPr/>
          <p:nvPr/>
        </p:nvSpPr>
        <p:spPr>
          <a:xfrm>
            <a:off x="1050168" y="455986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382;p38">
            <a:extLst>
              <a:ext uri="{FF2B5EF4-FFF2-40B4-BE49-F238E27FC236}">
                <a16:creationId xmlns:a16="http://schemas.microsoft.com/office/drawing/2014/main" id="{3F9C2053-02DE-3643-81D3-10B01FE1B246}"/>
              </a:ext>
            </a:extLst>
          </p:cNvPr>
          <p:cNvSpPr/>
          <p:nvPr/>
        </p:nvSpPr>
        <p:spPr>
          <a:xfrm>
            <a:off x="1050168" y="509933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382;p38">
            <a:extLst>
              <a:ext uri="{FF2B5EF4-FFF2-40B4-BE49-F238E27FC236}">
                <a16:creationId xmlns:a16="http://schemas.microsoft.com/office/drawing/2014/main" id="{E13C7097-3CF3-3F42-BE80-4F8153C37DCA}"/>
              </a:ext>
            </a:extLst>
          </p:cNvPr>
          <p:cNvSpPr/>
          <p:nvPr/>
        </p:nvSpPr>
        <p:spPr>
          <a:xfrm>
            <a:off x="1050168" y="563880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E2C2A4B9-800B-4F4A-A6B0-CB499EC0F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12" y="2654018"/>
            <a:ext cx="3492500" cy="23241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10661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2A6-462B-4041-894F-5F239835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9905998" cy="4267200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Increase your earning potential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Gain job security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Get health insurance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FFFF00"/>
                </a:solidFill>
                <a:latin typeface="Chalkduster" panose="03050602040202020205" pitchFamily="66" charset="77"/>
              </a:rPr>
              <a:t>Learn a valuable skill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Create and maintain networking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Become more financially fit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Expand your career options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Broaden your horizons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7C06-C318-E745-B6E6-B5B5C0F18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93" y="333365"/>
            <a:ext cx="957033" cy="96203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3CF2D3E-ABC4-8C42-858D-0AA10EE78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to go to a University?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 </a:t>
            </a:r>
          </a:p>
        </p:txBody>
      </p:sp>
      <p:sp>
        <p:nvSpPr>
          <p:cNvPr id="20" name="Google Shape;382;p38">
            <a:extLst>
              <a:ext uri="{FF2B5EF4-FFF2-40B4-BE49-F238E27FC236}">
                <a16:creationId xmlns:a16="http://schemas.microsoft.com/office/drawing/2014/main" id="{46DBFFEE-496E-CE46-A380-5A8401D2461B}"/>
              </a:ext>
            </a:extLst>
          </p:cNvPr>
          <p:cNvSpPr/>
          <p:nvPr/>
        </p:nvSpPr>
        <p:spPr>
          <a:xfrm>
            <a:off x="1050168" y="186252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382;p38">
            <a:extLst>
              <a:ext uri="{FF2B5EF4-FFF2-40B4-BE49-F238E27FC236}">
                <a16:creationId xmlns:a16="http://schemas.microsoft.com/office/drawing/2014/main" id="{0E6563BF-DCA5-0148-B11C-884ED8CF9097}"/>
              </a:ext>
            </a:extLst>
          </p:cNvPr>
          <p:cNvSpPr/>
          <p:nvPr/>
        </p:nvSpPr>
        <p:spPr>
          <a:xfrm>
            <a:off x="1050168" y="240199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382;p38">
            <a:extLst>
              <a:ext uri="{FF2B5EF4-FFF2-40B4-BE49-F238E27FC236}">
                <a16:creationId xmlns:a16="http://schemas.microsoft.com/office/drawing/2014/main" id="{BD68051B-DD34-7942-BD2B-96DF8A781D59}"/>
              </a:ext>
            </a:extLst>
          </p:cNvPr>
          <p:cNvSpPr/>
          <p:nvPr/>
        </p:nvSpPr>
        <p:spPr>
          <a:xfrm>
            <a:off x="1050168" y="294146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382;p38">
            <a:extLst>
              <a:ext uri="{FF2B5EF4-FFF2-40B4-BE49-F238E27FC236}">
                <a16:creationId xmlns:a16="http://schemas.microsoft.com/office/drawing/2014/main" id="{B6A9EAB6-AB42-8249-B1C1-8A6421895D60}"/>
              </a:ext>
            </a:extLst>
          </p:cNvPr>
          <p:cNvSpPr/>
          <p:nvPr/>
        </p:nvSpPr>
        <p:spPr>
          <a:xfrm>
            <a:off x="1050168" y="3480928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382;p38">
            <a:extLst>
              <a:ext uri="{FF2B5EF4-FFF2-40B4-BE49-F238E27FC236}">
                <a16:creationId xmlns:a16="http://schemas.microsoft.com/office/drawing/2014/main" id="{FC21119D-E93C-8446-A4A4-B64C9F271C22}"/>
              </a:ext>
            </a:extLst>
          </p:cNvPr>
          <p:cNvSpPr/>
          <p:nvPr/>
        </p:nvSpPr>
        <p:spPr>
          <a:xfrm>
            <a:off x="1050168" y="4020396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382;p38">
            <a:extLst>
              <a:ext uri="{FF2B5EF4-FFF2-40B4-BE49-F238E27FC236}">
                <a16:creationId xmlns:a16="http://schemas.microsoft.com/office/drawing/2014/main" id="{FA83985A-19A4-A44A-8000-69B5AA407E59}"/>
              </a:ext>
            </a:extLst>
          </p:cNvPr>
          <p:cNvSpPr/>
          <p:nvPr/>
        </p:nvSpPr>
        <p:spPr>
          <a:xfrm>
            <a:off x="1050168" y="455986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382;p38">
            <a:extLst>
              <a:ext uri="{FF2B5EF4-FFF2-40B4-BE49-F238E27FC236}">
                <a16:creationId xmlns:a16="http://schemas.microsoft.com/office/drawing/2014/main" id="{58900FA8-74F3-6B46-BD77-827724AB1EB1}"/>
              </a:ext>
            </a:extLst>
          </p:cNvPr>
          <p:cNvSpPr/>
          <p:nvPr/>
        </p:nvSpPr>
        <p:spPr>
          <a:xfrm>
            <a:off x="1050168" y="509933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382;p38">
            <a:extLst>
              <a:ext uri="{FF2B5EF4-FFF2-40B4-BE49-F238E27FC236}">
                <a16:creationId xmlns:a16="http://schemas.microsoft.com/office/drawing/2014/main" id="{903A959E-DA9C-CE43-B798-2E148D3CDADB}"/>
              </a:ext>
            </a:extLst>
          </p:cNvPr>
          <p:cNvSpPr/>
          <p:nvPr/>
        </p:nvSpPr>
        <p:spPr>
          <a:xfrm>
            <a:off x="1050168" y="563880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" name="Picture 4" descr="A close - up of a sign&#10;&#10;Description automatically generated with low confidence">
            <a:extLst>
              <a:ext uri="{FF2B5EF4-FFF2-40B4-BE49-F238E27FC236}">
                <a16:creationId xmlns:a16="http://schemas.microsoft.com/office/drawing/2014/main" id="{3BEACDD3-918D-9C4E-B403-35DBF7F59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58" y="3816068"/>
            <a:ext cx="3759868" cy="187993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38634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2A6-462B-4041-894F-5F239835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9905998" cy="4267200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Increase your earning potential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Gain job security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Get health insurance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Learn a valuable skill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rgbClr val="FFFF00"/>
                </a:solidFill>
                <a:latin typeface="Chalkduster" panose="03050602040202020205" pitchFamily="66" charset="77"/>
              </a:rPr>
              <a:t>Create and maintain networking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Become more financially fit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Expand your career options</a:t>
            </a:r>
          </a:p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b="1" dirty="0">
                <a:latin typeface="Chalkduster" panose="03050602040202020205" pitchFamily="66" charset="77"/>
              </a:rPr>
              <a:t>Broaden your horizons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7C06-C318-E745-B6E6-B5B5C0F18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93" y="333365"/>
            <a:ext cx="957033" cy="96203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C61795B-6B8E-AB45-9E24-0A04CCBAD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Why to go to a University?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halkduster" panose="03050602040202020205" pitchFamily="66" charset="77"/>
              </a:rPr>
              <a:t> </a:t>
            </a:r>
          </a:p>
        </p:txBody>
      </p:sp>
      <p:sp>
        <p:nvSpPr>
          <p:cNvPr id="20" name="Google Shape;382;p38">
            <a:extLst>
              <a:ext uri="{FF2B5EF4-FFF2-40B4-BE49-F238E27FC236}">
                <a16:creationId xmlns:a16="http://schemas.microsoft.com/office/drawing/2014/main" id="{E95231B0-5B8A-DD4F-8223-A087EC7504F5}"/>
              </a:ext>
            </a:extLst>
          </p:cNvPr>
          <p:cNvSpPr/>
          <p:nvPr/>
        </p:nvSpPr>
        <p:spPr>
          <a:xfrm>
            <a:off x="1050168" y="186252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382;p38">
            <a:extLst>
              <a:ext uri="{FF2B5EF4-FFF2-40B4-BE49-F238E27FC236}">
                <a16:creationId xmlns:a16="http://schemas.microsoft.com/office/drawing/2014/main" id="{68D0202E-54CF-8C4E-8349-227235576BB7}"/>
              </a:ext>
            </a:extLst>
          </p:cNvPr>
          <p:cNvSpPr/>
          <p:nvPr/>
        </p:nvSpPr>
        <p:spPr>
          <a:xfrm>
            <a:off x="1050168" y="240199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382;p38">
            <a:extLst>
              <a:ext uri="{FF2B5EF4-FFF2-40B4-BE49-F238E27FC236}">
                <a16:creationId xmlns:a16="http://schemas.microsoft.com/office/drawing/2014/main" id="{D36B4F67-AD80-9249-A2C4-113CCD38F1EC}"/>
              </a:ext>
            </a:extLst>
          </p:cNvPr>
          <p:cNvSpPr/>
          <p:nvPr/>
        </p:nvSpPr>
        <p:spPr>
          <a:xfrm>
            <a:off x="1050168" y="294146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382;p38">
            <a:extLst>
              <a:ext uri="{FF2B5EF4-FFF2-40B4-BE49-F238E27FC236}">
                <a16:creationId xmlns:a16="http://schemas.microsoft.com/office/drawing/2014/main" id="{34049129-E1D1-7E4A-8781-A52C8BBD6D65}"/>
              </a:ext>
            </a:extLst>
          </p:cNvPr>
          <p:cNvSpPr/>
          <p:nvPr/>
        </p:nvSpPr>
        <p:spPr>
          <a:xfrm>
            <a:off x="1050168" y="3480928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382;p38">
            <a:extLst>
              <a:ext uri="{FF2B5EF4-FFF2-40B4-BE49-F238E27FC236}">
                <a16:creationId xmlns:a16="http://schemas.microsoft.com/office/drawing/2014/main" id="{A84BE221-EEA2-9444-B7A1-6402BB203BCE}"/>
              </a:ext>
            </a:extLst>
          </p:cNvPr>
          <p:cNvSpPr/>
          <p:nvPr/>
        </p:nvSpPr>
        <p:spPr>
          <a:xfrm>
            <a:off x="1050168" y="4020396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382;p38">
            <a:extLst>
              <a:ext uri="{FF2B5EF4-FFF2-40B4-BE49-F238E27FC236}">
                <a16:creationId xmlns:a16="http://schemas.microsoft.com/office/drawing/2014/main" id="{A01CB105-3D0B-EC4E-ACEA-2A65A5A43E5C}"/>
              </a:ext>
            </a:extLst>
          </p:cNvPr>
          <p:cNvSpPr/>
          <p:nvPr/>
        </p:nvSpPr>
        <p:spPr>
          <a:xfrm>
            <a:off x="1050168" y="4559864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382;p38">
            <a:extLst>
              <a:ext uri="{FF2B5EF4-FFF2-40B4-BE49-F238E27FC236}">
                <a16:creationId xmlns:a16="http://schemas.microsoft.com/office/drawing/2014/main" id="{4F79892A-02D6-BD4C-80A8-BA18C18D6608}"/>
              </a:ext>
            </a:extLst>
          </p:cNvPr>
          <p:cNvSpPr/>
          <p:nvPr/>
        </p:nvSpPr>
        <p:spPr>
          <a:xfrm>
            <a:off x="1050168" y="5099332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382;p38">
            <a:extLst>
              <a:ext uri="{FF2B5EF4-FFF2-40B4-BE49-F238E27FC236}">
                <a16:creationId xmlns:a16="http://schemas.microsoft.com/office/drawing/2014/main" id="{68E0E743-9BB8-634D-8948-CD97AEF793C6}"/>
              </a:ext>
            </a:extLst>
          </p:cNvPr>
          <p:cNvSpPr/>
          <p:nvPr/>
        </p:nvSpPr>
        <p:spPr>
          <a:xfrm>
            <a:off x="1050168" y="5638800"/>
            <a:ext cx="375993" cy="33514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6D1DE4-50F3-D84E-8AFA-184129EF0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90" y="3162300"/>
            <a:ext cx="3492500" cy="23241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4529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16x9</Template>
  <TotalTime>4947</TotalTime>
  <Words>1124</Words>
  <Application>Microsoft Macintosh PowerPoint</Application>
  <PresentationFormat>Custom</PresentationFormat>
  <Paragraphs>222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Chalkboard</vt:lpstr>
      <vt:lpstr>Chalkduster</vt:lpstr>
      <vt:lpstr>Consolas</vt:lpstr>
      <vt:lpstr>Corbel</vt:lpstr>
      <vt:lpstr>Chalkboard 16x9</vt:lpstr>
      <vt:lpstr>Why Math?</vt:lpstr>
      <vt:lpstr>Outline</vt:lpstr>
      <vt:lpstr>PowerPoint Presentation</vt:lpstr>
      <vt:lpstr>Why go to a University? </vt:lpstr>
      <vt:lpstr>Why to go to a University? </vt:lpstr>
      <vt:lpstr>PowerPoint Presentation</vt:lpstr>
      <vt:lpstr>Why to go to a University? </vt:lpstr>
      <vt:lpstr>Why to go to a University? </vt:lpstr>
      <vt:lpstr>Why to go to a University? </vt:lpstr>
      <vt:lpstr>Why to go to a University? </vt:lpstr>
      <vt:lpstr>PowerPoint Presentation</vt:lpstr>
      <vt:lpstr>Why to go to a University? </vt:lpstr>
      <vt:lpstr>Why study math in a University? </vt:lpstr>
      <vt:lpstr>Why study math in a University? </vt:lpstr>
      <vt:lpstr>PowerPoint Presentation</vt:lpstr>
      <vt:lpstr>PowerPoint Presentation</vt:lpstr>
      <vt:lpstr>PowerPoint Presentation</vt:lpstr>
      <vt:lpstr>Careers requiring Math</vt:lpstr>
      <vt:lpstr>Careers requiring Math</vt:lpstr>
      <vt:lpstr>Careers requiring Math (cont.)</vt:lpstr>
      <vt:lpstr>Careers requiring Math (cont.)</vt:lpstr>
      <vt:lpstr>Careers requiring Math (cont.)</vt:lpstr>
      <vt:lpstr>Careers requiring Math (cont.)</vt:lpstr>
      <vt:lpstr>Careers requiring Math (cont.)</vt:lpstr>
      <vt:lpstr>Careers requiring Math (cont.)</vt:lpstr>
      <vt:lpstr>Careers requiring Math (cont.)</vt:lpstr>
      <vt:lpstr>Careers requiring Math (cont.)</vt:lpstr>
      <vt:lpstr>Careers requiring Math (cont.)</vt:lpstr>
      <vt:lpstr>Best Jobs 2019</vt:lpstr>
      <vt:lpstr>PowerPoint Presentation</vt:lpstr>
      <vt:lpstr>MATHEMATICS</vt:lpstr>
      <vt:lpstr>Famous quotes about MATH </vt:lpstr>
      <vt:lpstr>Inspirational Quotes by Albert Einstein </vt:lpstr>
      <vt:lpstr>Thanks a lot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Math?</dc:title>
  <dc:creator>Gorb, Yuliya</dc:creator>
  <cp:lastModifiedBy>Gorb, Yuliya</cp:lastModifiedBy>
  <cp:revision>175</cp:revision>
  <dcterms:created xsi:type="dcterms:W3CDTF">2021-02-03T23:41:15Z</dcterms:created>
  <dcterms:modified xsi:type="dcterms:W3CDTF">2021-02-08T17:06:06Z</dcterms:modified>
</cp:coreProperties>
</file>